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89" r:id="rId2"/>
    <p:sldId id="325" r:id="rId3"/>
    <p:sldId id="326" r:id="rId4"/>
    <p:sldId id="1689" r:id="rId5"/>
    <p:sldId id="8387" r:id="rId6"/>
    <p:sldId id="8359" r:id="rId7"/>
    <p:sldId id="8360" r:id="rId8"/>
    <p:sldId id="8341" r:id="rId9"/>
    <p:sldId id="327" r:id="rId10"/>
    <p:sldId id="8340" r:id="rId11"/>
    <p:sldId id="8342" r:id="rId12"/>
    <p:sldId id="8390" r:id="rId13"/>
    <p:sldId id="8398" r:id="rId14"/>
    <p:sldId id="8395" r:id="rId15"/>
    <p:sldId id="8396" r:id="rId16"/>
    <p:sldId id="8350" r:id="rId17"/>
    <p:sldId id="8351" r:id="rId18"/>
    <p:sldId id="8352" r:id="rId19"/>
    <p:sldId id="381" r:id="rId20"/>
    <p:sldId id="8343" r:id="rId21"/>
    <p:sldId id="463" r:id="rId22"/>
    <p:sldId id="8353" r:id="rId23"/>
    <p:sldId id="1690" r:id="rId24"/>
    <p:sldId id="8361" r:id="rId25"/>
    <p:sldId id="489" r:id="rId26"/>
    <p:sldId id="8377" r:id="rId27"/>
    <p:sldId id="8404" r:id="rId28"/>
    <p:sldId id="3439" r:id="rId29"/>
    <p:sldId id="343" r:id="rId30"/>
    <p:sldId id="3499" r:id="rId31"/>
    <p:sldId id="3485" r:id="rId32"/>
    <p:sldId id="3501" r:id="rId33"/>
    <p:sldId id="8366" r:id="rId34"/>
    <p:sldId id="8369" r:id="rId35"/>
    <p:sldId id="8368" r:id="rId36"/>
    <p:sldId id="8370" r:id="rId37"/>
    <p:sldId id="8362" r:id="rId38"/>
    <p:sldId id="8363" r:id="rId39"/>
    <p:sldId id="8364" r:id="rId40"/>
    <p:sldId id="8367" r:id="rId41"/>
    <p:sldId id="8371" r:id="rId42"/>
    <p:sldId id="8372" r:id="rId43"/>
    <p:sldId id="8373" r:id="rId44"/>
    <p:sldId id="8374" r:id="rId45"/>
    <p:sldId id="8375" r:id="rId46"/>
    <p:sldId id="8388" r:id="rId47"/>
    <p:sldId id="8389" r:id="rId48"/>
    <p:sldId id="276" r:id="rId49"/>
    <p:sldId id="8376" r:id="rId50"/>
    <p:sldId id="8378" r:id="rId51"/>
    <p:sldId id="8399" r:id="rId52"/>
    <p:sldId id="8386" r:id="rId53"/>
    <p:sldId id="8400" r:id="rId54"/>
    <p:sldId id="259" r:id="rId55"/>
    <p:sldId id="8401" r:id="rId56"/>
    <p:sldId id="8403" r:id="rId57"/>
    <p:sldId id="8380" r:id="rId58"/>
    <p:sldId id="8393" r:id="rId59"/>
    <p:sldId id="8382" r:id="rId60"/>
    <p:sldId id="8394" r:id="rId61"/>
    <p:sldId id="8405" r:id="rId62"/>
    <p:sldId id="8408" r:id="rId63"/>
    <p:sldId id="8379" r:id="rId64"/>
    <p:sldId id="8406" r:id="rId65"/>
    <p:sldId id="8407" r:id="rId66"/>
    <p:sldId id="8354" r:id="rId67"/>
    <p:sldId id="83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D0433C-0F42-4EA2-848D-A97FA2EBA0A7}">
          <p14:sldIdLst>
            <p14:sldId id="289"/>
            <p14:sldId id="325"/>
            <p14:sldId id="326"/>
            <p14:sldId id="1689"/>
            <p14:sldId id="8387"/>
            <p14:sldId id="8359"/>
            <p14:sldId id="8360"/>
          </p14:sldIdLst>
        </p14:section>
        <p14:section name="Data Science Backgrounder" id="{E8BA29AD-511B-4531-B0E2-E4A333E778E1}">
          <p14:sldIdLst>
            <p14:sldId id="8341"/>
            <p14:sldId id="327"/>
            <p14:sldId id="8340"/>
            <p14:sldId id="8342"/>
            <p14:sldId id="8390"/>
            <p14:sldId id="8398"/>
            <p14:sldId id="8395"/>
            <p14:sldId id="8396"/>
            <p14:sldId id="8350"/>
            <p14:sldId id="8351"/>
            <p14:sldId id="8352"/>
          </p14:sldIdLst>
        </p14:section>
        <p14:section name="In Azure" id="{E5933024-6F20-422A-B911-149F8BB39F27}">
          <p14:sldIdLst>
            <p14:sldId id="381"/>
            <p14:sldId id="8343"/>
            <p14:sldId id="463"/>
            <p14:sldId id="8353"/>
            <p14:sldId id="1690"/>
            <p14:sldId id="8361"/>
            <p14:sldId id="489"/>
          </p14:sldIdLst>
        </p14:section>
        <p14:section name="Lab 1" id="{7187E5CA-9C8B-4399-9F58-33833E1253A3}">
          <p14:sldIdLst>
            <p14:sldId id="8377"/>
            <p14:sldId id="8404"/>
          </p14:sldIdLst>
        </p14:section>
        <p14:section name="Fundamental Concepts" id="{1D075F28-4E6E-4518-9ACB-A21D82E2BE4F}">
          <p14:sldIdLst>
            <p14:sldId id="3439"/>
            <p14:sldId id="343"/>
            <p14:sldId id="3499"/>
            <p14:sldId id="3485"/>
            <p14:sldId id="3501"/>
            <p14:sldId id="8366"/>
            <p14:sldId id="8369"/>
            <p14:sldId id="8368"/>
            <p14:sldId id="8370"/>
            <p14:sldId id="8362"/>
            <p14:sldId id="8363"/>
            <p14:sldId id="8364"/>
            <p14:sldId id="8367"/>
            <p14:sldId id="8371"/>
            <p14:sldId id="8372"/>
            <p14:sldId id="8373"/>
            <p14:sldId id="8374"/>
            <p14:sldId id="8375"/>
            <p14:sldId id="8388"/>
            <p14:sldId id="8389"/>
            <p14:sldId id="276"/>
            <p14:sldId id="8376"/>
          </p14:sldIdLst>
        </p14:section>
        <p14:section name="Lab 2" id="{D33E79BF-15C6-45DD-AF42-8F06B589E1FD}">
          <p14:sldIdLst>
            <p14:sldId id="8378"/>
          </p14:sldIdLst>
        </p14:section>
        <p14:section name="Lab 3" id="{48065787-01A2-4A41-B2E4-CD569D8C00F8}">
          <p14:sldIdLst>
            <p14:sldId id="8399"/>
            <p14:sldId id="8386"/>
            <p14:sldId id="8400"/>
            <p14:sldId id="259"/>
            <p14:sldId id="8401"/>
            <p14:sldId id="8403"/>
            <p14:sldId id="8380"/>
          </p14:sldIdLst>
        </p14:section>
        <p14:section name="Lab 4" id="{26FF9DA8-69F8-4F9A-A1D1-B0EC0F7756B5}">
          <p14:sldIdLst>
            <p14:sldId id="8393"/>
            <p14:sldId id="8382"/>
          </p14:sldIdLst>
        </p14:section>
        <p14:section name="Wrap" id="{5FFB754C-82B1-45F0-951C-120E994F3E5F}">
          <p14:sldIdLst>
            <p14:sldId id="8394"/>
            <p14:sldId id="8405"/>
          </p14:sldIdLst>
        </p14:section>
        <p14:section name="Conclusion" id="{1B5011D8-5005-4688-9304-F0DFCA20B65A}">
          <p14:sldIdLst>
            <p14:sldId id="8408"/>
            <p14:sldId id="8379"/>
            <p14:sldId id="8406"/>
            <p14:sldId id="8407"/>
            <p14:sldId id="8354"/>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8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41" autoAdjust="0"/>
    <p:restoredTop sz="96416" autoAdjust="0"/>
  </p:normalViewPr>
  <p:slideViewPr>
    <p:cSldViewPr snapToGrid="0">
      <p:cViewPr varScale="1">
        <p:scale>
          <a:sx n="95" d="100"/>
          <a:sy n="95" d="100"/>
        </p:scale>
        <p:origin x="51" y="630"/>
      </p:cViewPr>
      <p:guideLst/>
    </p:cSldViewPr>
  </p:slideViewPr>
  <p:notesTextViewPr>
    <p:cViewPr>
      <p:scale>
        <a:sx n="3" d="2"/>
        <a:sy n="3" d="2"/>
      </p:scale>
      <p:origin x="0" y="0"/>
    </p:cViewPr>
  </p:notesTextViewPr>
  <p:sorterViewPr>
    <p:cViewPr>
      <p:scale>
        <a:sx n="100" d="100"/>
        <a:sy n="100" d="100"/>
      </p:scale>
      <p:origin x="0" y="-20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8F399-A3F4-4636-AD1C-54EB2EB87A59}"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B603E79F-D42E-472D-8716-0EEFB5B2CA18}">
      <dgm:prSet/>
      <dgm:spPr/>
      <dgm:t>
        <a:bodyPr/>
        <a:lstStyle/>
        <a:p>
          <a:r>
            <a:rPr lang="en-US" dirty="0"/>
            <a:t>AI refers to scenarios where a machine mimics the </a:t>
          </a:r>
          <a:r>
            <a:rPr lang="en-US" b="1" dirty="0"/>
            <a:t>cognitive functions</a:t>
          </a:r>
          <a:r>
            <a:rPr lang="en-US" dirty="0"/>
            <a:t> associated with human minds, such as learning and problem solving. </a:t>
          </a:r>
        </a:p>
      </dgm:t>
    </dgm:pt>
    <dgm:pt modelId="{0CAD2E15-2DC4-4A50-8A53-7E8B2C95CC59}" type="parTrans" cxnId="{572041AB-9334-4BCE-AFB3-CB80BBD4D0A3}">
      <dgm:prSet/>
      <dgm:spPr/>
      <dgm:t>
        <a:bodyPr/>
        <a:lstStyle/>
        <a:p>
          <a:endParaRPr lang="en-US"/>
        </a:p>
      </dgm:t>
    </dgm:pt>
    <dgm:pt modelId="{5DD0A26A-4AEC-43A0-B2A7-8F20CE49CD91}" type="sibTrans" cxnId="{572041AB-9334-4BCE-AFB3-CB80BBD4D0A3}">
      <dgm:prSet phldrT="1" phldr="0"/>
      <dgm:spPr/>
      <dgm:t>
        <a:bodyPr/>
        <a:lstStyle/>
        <a:p>
          <a:r>
            <a:rPr lang="en-US"/>
            <a:t>1</a:t>
          </a:r>
        </a:p>
      </dgm:t>
    </dgm:pt>
    <dgm:pt modelId="{4573D855-71C2-45FF-A394-773BE9236630}">
      <dgm:prSet/>
      <dgm:spPr/>
      <dgm:t>
        <a:bodyPr/>
        <a:lstStyle/>
        <a:p>
          <a:r>
            <a:rPr lang="en-US" dirty="0"/>
            <a:t>Because AI leverages machine learning algorithms, it is viewed as an </a:t>
          </a:r>
          <a:r>
            <a:rPr lang="en-US" b="1" dirty="0"/>
            <a:t>umbrella term </a:t>
          </a:r>
          <a:r>
            <a:rPr lang="en-US" dirty="0"/>
            <a:t>covering Machine Learning and Deep Learning.</a:t>
          </a:r>
        </a:p>
      </dgm:t>
    </dgm:pt>
    <dgm:pt modelId="{0A264ED2-C2AD-4935-A553-C65215DDBFDC}" type="parTrans" cxnId="{3E7C7EEC-60DE-4704-B258-3B76CED476D5}">
      <dgm:prSet/>
      <dgm:spPr/>
      <dgm:t>
        <a:bodyPr/>
        <a:lstStyle/>
        <a:p>
          <a:endParaRPr lang="en-US"/>
        </a:p>
      </dgm:t>
    </dgm:pt>
    <dgm:pt modelId="{EE703521-4C54-4E7E-921C-DB81936D1F76}" type="sibTrans" cxnId="{3E7C7EEC-60DE-4704-B258-3B76CED476D5}">
      <dgm:prSet phldrT="2" phldr="0"/>
      <dgm:spPr/>
      <dgm:t>
        <a:bodyPr/>
        <a:lstStyle/>
        <a:p>
          <a:r>
            <a:rPr lang="en-US"/>
            <a:t>2</a:t>
          </a:r>
        </a:p>
      </dgm:t>
    </dgm:pt>
    <dgm:pt modelId="{3EDE3C63-7071-4687-8D13-455912E86066}" type="pres">
      <dgm:prSet presAssocID="{7858F399-A3F4-4636-AD1C-54EB2EB87A59}" presName="Name0" presStyleCnt="0">
        <dgm:presLayoutVars>
          <dgm:animLvl val="lvl"/>
          <dgm:resizeHandles val="exact"/>
        </dgm:presLayoutVars>
      </dgm:prSet>
      <dgm:spPr/>
    </dgm:pt>
    <dgm:pt modelId="{A3B62C59-F68E-4FE2-839C-7DD5ED07E775}" type="pres">
      <dgm:prSet presAssocID="{B603E79F-D42E-472D-8716-0EEFB5B2CA18}" presName="compositeNode" presStyleCnt="0">
        <dgm:presLayoutVars>
          <dgm:bulletEnabled val="1"/>
        </dgm:presLayoutVars>
      </dgm:prSet>
      <dgm:spPr/>
    </dgm:pt>
    <dgm:pt modelId="{DF92689B-F27A-4AC8-8299-0F199268C5C6}" type="pres">
      <dgm:prSet presAssocID="{B603E79F-D42E-472D-8716-0EEFB5B2CA18}" presName="bgRect" presStyleLbl="bgAccFollowNode1" presStyleIdx="0" presStyleCnt="2"/>
      <dgm:spPr/>
    </dgm:pt>
    <dgm:pt modelId="{6E0BBF01-18CD-41C8-8B4B-B7183F9F203F}" type="pres">
      <dgm:prSet presAssocID="{5DD0A26A-4AEC-43A0-B2A7-8F20CE49CD91}" presName="sibTransNodeCircle" presStyleLbl="alignNode1" presStyleIdx="0" presStyleCnt="4">
        <dgm:presLayoutVars>
          <dgm:chMax val="0"/>
          <dgm:bulletEnabled/>
        </dgm:presLayoutVars>
      </dgm:prSet>
      <dgm:spPr/>
    </dgm:pt>
    <dgm:pt modelId="{C428134D-75BA-4522-94CE-4CBD4143E0B5}" type="pres">
      <dgm:prSet presAssocID="{B603E79F-D42E-472D-8716-0EEFB5B2CA18}" presName="bottomLine" presStyleLbl="alignNode1" presStyleIdx="1" presStyleCnt="4">
        <dgm:presLayoutVars/>
      </dgm:prSet>
      <dgm:spPr/>
    </dgm:pt>
    <dgm:pt modelId="{B4FA6E28-768C-4D12-9E72-7B41FA39E87C}" type="pres">
      <dgm:prSet presAssocID="{B603E79F-D42E-472D-8716-0EEFB5B2CA18}" presName="nodeText" presStyleLbl="bgAccFollowNode1" presStyleIdx="0" presStyleCnt="2">
        <dgm:presLayoutVars>
          <dgm:bulletEnabled val="1"/>
        </dgm:presLayoutVars>
      </dgm:prSet>
      <dgm:spPr/>
    </dgm:pt>
    <dgm:pt modelId="{8332EB11-5DF0-4309-AA90-55E8314829EA}" type="pres">
      <dgm:prSet presAssocID="{5DD0A26A-4AEC-43A0-B2A7-8F20CE49CD91}" presName="sibTrans" presStyleCnt="0"/>
      <dgm:spPr/>
    </dgm:pt>
    <dgm:pt modelId="{C909E8DA-3B02-48A1-9F3C-0EEC3D63D560}" type="pres">
      <dgm:prSet presAssocID="{4573D855-71C2-45FF-A394-773BE9236630}" presName="compositeNode" presStyleCnt="0">
        <dgm:presLayoutVars>
          <dgm:bulletEnabled val="1"/>
        </dgm:presLayoutVars>
      </dgm:prSet>
      <dgm:spPr/>
    </dgm:pt>
    <dgm:pt modelId="{58A7E1AA-7A14-4B3B-BF86-849747D89651}" type="pres">
      <dgm:prSet presAssocID="{4573D855-71C2-45FF-A394-773BE9236630}" presName="bgRect" presStyleLbl="bgAccFollowNode1" presStyleIdx="1" presStyleCnt="2" custLinFactNeighborX="25038" custLinFactNeighborY="23914"/>
      <dgm:spPr/>
    </dgm:pt>
    <dgm:pt modelId="{545C2268-2C5C-4477-A32A-848712A1DBEB}" type="pres">
      <dgm:prSet presAssocID="{EE703521-4C54-4E7E-921C-DB81936D1F76}" presName="sibTransNodeCircle" presStyleLbl="alignNode1" presStyleIdx="2" presStyleCnt="4">
        <dgm:presLayoutVars>
          <dgm:chMax val="0"/>
          <dgm:bulletEnabled/>
        </dgm:presLayoutVars>
      </dgm:prSet>
      <dgm:spPr/>
    </dgm:pt>
    <dgm:pt modelId="{E86B1E10-BB2D-471F-ABF0-5FF273EABBBE}" type="pres">
      <dgm:prSet presAssocID="{4573D855-71C2-45FF-A394-773BE9236630}" presName="bottomLine" presStyleLbl="alignNode1" presStyleIdx="3" presStyleCnt="4">
        <dgm:presLayoutVars/>
      </dgm:prSet>
      <dgm:spPr/>
    </dgm:pt>
    <dgm:pt modelId="{2E6C94E9-D6CB-49C1-BD46-5B6661617DA2}" type="pres">
      <dgm:prSet presAssocID="{4573D855-71C2-45FF-A394-773BE9236630}" presName="nodeText" presStyleLbl="bgAccFollowNode1" presStyleIdx="1" presStyleCnt="2">
        <dgm:presLayoutVars>
          <dgm:bulletEnabled val="1"/>
        </dgm:presLayoutVars>
      </dgm:prSet>
      <dgm:spPr/>
    </dgm:pt>
  </dgm:ptLst>
  <dgm:cxnLst>
    <dgm:cxn modelId="{B3062106-1617-430A-9637-81178B47351C}" type="presOf" srcId="{4573D855-71C2-45FF-A394-773BE9236630}" destId="{58A7E1AA-7A14-4B3B-BF86-849747D89651}" srcOrd="0" destOrd="0" presId="urn:microsoft.com/office/officeart/2016/7/layout/BasicLinearProcessNumbered"/>
    <dgm:cxn modelId="{595E505D-93F9-4AD3-8204-7F62CF4CC0D6}" type="presOf" srcId="{5DD0A26A-4AEC-43A0-B2A7-8F20CE49CD91}" destId="{6E0BBF01-18CD-41C8-8B4B-B7183F9F203F}" srcOrd="0" destOrd="0" presId="urn:microsoft.com/office/officeart/2016/7/layout/BasicLinearProcessNumbered"/>
    <dgm:cxn modelId="{EBB70553-7052-4477-B07C-A278EB0D7864}" type="presOf" srcId="{B603E79F-D42E-472D-8716-0EEFB5B2CA18}" destId="{B4FA6E28-768C-4D12-9E72-7B41FA39E87C}" srcOrd="1" destOrd="0" presId="urn:microsoft.com/office/officeart/2016/7/layout/BasicLinearProcessNumbered"/>
    <dgm:cxn modelId="{45427F7F-A757-442C-8AB6-C68167DA4417}" type="presOf" srcId="{B603E79F-D42E-472D-8716-0EEFB5B2CA18}" destId="{DF92689B-F27A-4AC8-8299-0F199268C5C6}" srcOrd="0" destOrd="0" presId="urn:microsoft.com/office/officeart/2016/7/layout/BasicLinearProcessNumbered"/>
    <dgm:cxn modelId="{572041AB-9334-4BCE-AFB3-CB80BBD4D0A3}" srcId="{7858F399-A3F4-4636-AD1C-54EB2EB87A59}" destId="{B603E79F-D42E-472D-8716-0EEFB5B2CA18}" srcOrd="0" destOrd="0" parTransId="{0CAD2E15-2DC4-4A50-8A53-7E8B2C95CC59}" sibTransId="{5DD0A26A-4AEC-43A0-B2A7-8F20CE49CD91}"/>
    <dgm:cxn modelId="{7517ADC1-5FD5-42E1-BE89-3997CC3D922F}" type="presOf" srcId="{4573D855-71C2-45FF-A394-773BE9236630}" destId="{2E6C94E9-D6CB-49C1-BD46-5B6661617DA2}" srcOrd="1" destOrd="0" presId="urn:microsoft.com/office/officeart/2016/7/layout/BasicLinearProcessNumbered"/>
    <dgm:cxn modelId="{BD6109D3-BCB4-41D8-98B9-B6620E6F0EFA}" type="presOf" srcId="{7858F399-A3F4-4636-AD1C-54EB2EB87A59}" destId="{3EDE3C63-7071-4687-8D13-455912E86066}" srcOrd="0" destOrd="0" presId="urn:microsoft.com/office/officeart/2016/7/layout/BasicLinearProcessNumbered"/>
    <dgm:cxn modelId="{3E7C7EEC-60DE-4704-B258-3B76CED476D5}" srcId="{7858F399-A3F4-4636-AD1C-54EB2EB87A59}" destId="{4573D855-71C2-45FF-A394-773BE9236630}" srcOrd="1" destOrd="0" parTransId="{0A264ED2-C2AD-4935-A553-C65215DDBFDC}" sibTransId="{EE703521-4C54-4E7E-921C-DB81936D1F76}"/>
    <dgm:cxn modelId="{9EC4DAEF-D8BE-49CE-860E-91A6F1C736C2}" type="presOf" srcId="{EE703521-4C54-4E7E-921C-DB81936D1F76}" destId="{545C2268-2C5C-4477-A32A-848712A1DBEB}" srcOrd="0" destOrd="0" presId="urn:microsoft.com/office/officeart/2016/7/layout/BasicLinearProcessNumbered"/>
    <dgm:cxn modelId="{913CDB72-03C9-42FF-AFB2-3FB1A381ABF6}" type="presParOf" srcId="{3EDE3C63-7071-4687-8D13-455912E86066}" destId="{A3B62C59-F68E-4FE2-839C-7DD5ED07E775}" srcOrd="0" destOrd="0" presId="urn:microsoft.com/office/officeart/2016/7/layout/BasicLinearProcessNumbered"/>
    <dgm:cxn modelId="{C3E0A914-D974-4F56-AB1C-EE770C477AED}" type="presParOf" srcId="{A3B62C59-F68E-4FE2-839C-7DD5ED07E775}" destId="{DF92689B-F27A-4AC8-8299-0F199268C5C6}" srcOrd="0" destOrd="0" presId="urn:microsoft.com/office/officeart/2016/7/layout/BasicLinearProcessNumbered"/>
    <dgm:cxn modelId="{AB602641-3F8C-4398-A51D-CB4C4932A27E}" type="presParOf" srcId="{A3B62C59-F68E-4FE2-839C-7DD5ED07E775}" destId="{6E0BBF01-18CD-41C8-8B4B-B7183F9F203F}" srcOrd="1" destOrd="0" presId="urn:microsoft.com/office/officeart/2016/7/layout/BasicLinearProcessNumbered"/>
    <dgm:cxn modelId="{0B93D775-B772-40B4-B6AC-1253383B0017}" type="presParOf" srcId="{A3B62C59-F68E-4FE2-839C-7DD5ED07E775}" destId="{C428134D-75BA-4522-94CE-4CBD4143E0B5}" srcOrd="2" destOrd="0" presId="urn:microsoft.com/office/officeart/2016/7/layout/BasicLinearProcessNumbered"/>
    <dgm:cxn modelId="{4B6BE319-4CB1-4AC3-8EC0-1FA3AD1B89AA}" type="presParOf" srcId="{A3B62C59-F68E-4FE2-839C-7DD5ED07E775}" destId="{B4FA6E28-768C-4D12-9E72-7B41FA39E87C}" srcOrd="3" destOrd="0" presId="urn:microsoft.com/office/officeart/2016/7/layout/BasicLinearProcessNumbered"/>
    <dgm:cxn modelId="{36176732-7D2A-4014-B28E-D0C2D0A5E104}" type="presParOf" srcId="{3EDE3C63-7071-4687-8D13-455912E86066}" destId="{8332EB11-5DF0-4309-AA90-55E8314829EA}" srcOrd="1" destOrd="0" presId="urn:microsoft.com/office/officeart/2016/7/layout/BasicLinearProcessNumbered"/>
    <dgm:cxn modelId="{4B151238-78AB-4E39-A663-595B03D9CA5D}" type="presParOf" srcId="{3EDE3C63-7071-4687-8D13-455912E86066}" destId="{C909E8DA-3B02-48A1-9F3C-0EEC3D63D560}" srcOrd="2" destOrd="0" presId="urn:microsoft.com/office/officeart/2016/7/layout/BasicLinearProcessNumbered"/>
    <dgm:cxn modelId="{6322B855-1B3D-427E-93E9-BB7FC2A5CEE7}" type="presParOf" srcId="{C909E8DA-3B02-48A1-9F3C-0EEC3D63D560}" destId="{58A7E1AA-7A14-4B3B-BF86-849747D89651}" srcOrd="0" destOrd="0" presId="urn:microsoft.com/office/officeart/2016/7/layout/BasicLinearProcessNumbered"/>
    <dgm:cxn modelId="{F2170007-64F2-4E37-8902-B8499A382454}" type="presParOf" srcId="{C909E8DA-3B02-48A1-9F3C-0EEC3D63D560}" destId="{545C2268-2C5C-4477-A32A-848712A1DBEB}" srcOrd="1" destOrd="0" presId="urn:microsoft.com/office/officeart/2016/7/layout/BasicLinearProcessNumbered"/>
    <dgm:cxn modelId="{86495A21-897C-49D3-811A-835F6F7DA793}" type="presParOf" srcId="{C909E8DA-3B02-48A1-9F3C-0EEC3D63D560}" destId="{E86B1E10-BB2D-471F-ABF0-5FF273EABBBE}" srcOrd="2" destOrd="0" presId="urn:microsoft.com/office/officeart/2016/7/layout/BasicLinearProcessNumbered"/>
    <dgm:cxn modelId="{A984FF38-A9EB-4205-A06B-56908A5C43BE}" type="presParOf" srcId="{C909E8DA-3B02-48A1-9F3C-0EEC3D63D560}" destId="{2E6C94E9-D6CB-49C1-BD46-5B6661617DA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55405-ED7A-46EF-A6FD-421BF9A6C9AE}" type="doc">
      <dgm:prSet loTypeId="urn:microsoft.com/office/officeart/2005/8/layout/bProcess4" loCatId="Inbox" qsTypeId="urn:microsoft.com/office/officeart/2005/8/quickstyle/simple1" qsCatId="simple" csTypeId="urn:microsoft.com/office/officeart/2005/8/colors/ColorSchemeForSuggestions" csCatId="other" phldr="1"/>
      <dgm:spPr/>
      <dgm:t>
        <a:bodyPr/>
        <a:lstStyle/>
        <a:p>
          <a:endParaRPr lang="en-US"/>
        </a:p>
      </dgm:t>
    </dgm:pt>
    <dgm:pt modelId="{2FB6CFC0-215A-4B10-B720-1F79A938D8AC}">
      <dgm:prSet/>
      <dgm:spPr/>
      <dgm:t>
        <a:bodyPr/>
        <a:lstStyle/>
        <a:p>
          <a:r>
            <a:rPr lang="en-US" dirty="0"/>
            <a:t>Machine learning gives "computers the ability to learn without being explicitly programmed." </a:t>
          </a:r>
        </a:p>
      </dgm:t>
    </dgm:pt>
    <dgm:pt modelId="{C3A33DF9-0D6D-4D55-B113-207BA356C495}" type="parTrans" cxnId="{DBE94FF4-9D8A-4B88-AE3C-E4C9A50DC627}">
      <dgm:prSet/>
      <dgm:spPr/>
      <dgm:t>
        <a:bodyPr/>
        <a:lstStyle/>
        <a:p>
          <a:endParaRPr lang="en-US"/>
        </a:p>
      </dgm:t>
    </dgm:pt>
    <dgm:pt modelId="{1114132C-04BA-46CB-B851-31DE922D3B05}" type="sibTrans" cxnId="{DBE94FF4-9D8A-4B88-AE3C-E4C9A50DC627}">
      <dgm:prSet/>
      <dgm:spPr/>
      <dgm:t>
        <a:bodyPr/>
        <a:lstStyle/>
        <a:p>
          <a:endParaRPr lang="en-US"/>
        </a:p>
      </dgm:t>
    </dgm:pt>
    <dgm:pt modelId="{DF623502-3C59-4B3F-AE6D-665D845CC8E5}" type="pres">
      <dgm:prSet presAssocID="{F2E55405-ED7A-46EF-A6FD-421BF9A6C9AE}" presName="Name0" presStyleCnt="0">
        <dgm:presLayoutVars>
          <dgm:dir/>
          <dgm:resizeHandles/>
        </dgm:presLayoutVars>
      </dgm:prSet>
      <dgm:spPr/>
    </dgm:pt>
    <dgm:pt modelId="{4EBFBAF0-1183-44A1-97F4-91041BF12763}" type="pres">
      <dgm:prSet presAssocID="{2FB6CFC0-215A-4B10-B720-1F79A938D8AC}" presName="compNode" presStyleCnt="0"/>
      <dgm:spPr/>
    </dgm:pt>
    <dgm:pt modelId="{E77DDC95-A1B4-4AE1-A37C-F9C82D0D99AB}" type="pres">
      <dgm:prSet presAssocID="{2FB6CFC0-215A-4B10-B720-1F79A938D8AC}" presName="dummyConnPt" presStyleCnt="0"/>
      <dgm:spPr/>
    </dgm:pt>
    <dgm:pt modelId="{81EAA882-AB7F-42EF-8D34-3902036A27E3}" type="pres">
      <dgm:prSet presAssocID="{2FB6CFC0-215A-4B10-B720-1F79A938D8AC}" presName="node" presStyleLbl="node1" presStyleIdx="0" presStyleCnt="1">
        <dgm:presLayoutVars>
          <dgm:bulletEnabled val="1"/>
        </dgm:presLayoutVars>
      </dgm:prSet>
      <dgm:spPr/>
    </dgm:pt>
  </dgm:ptLst>
  <dgm:cxnLst>
    <dgm:cxn modelId="{DE52F30F-4B05-4012-9887-A8AFA991F93B}" type="presOf" srcId="{2FB6CFC0-215A-4B10-B720-1F79A938D8AC}" destId="{81EAA882-AB7F-42EF-8D34-3902036A27E3}" srcOrd="0" destOrd="0" presId="urn:microsoft.com/office/officeart/2005/8/layout/bProcess4"/>
    <dgm:cxn modelId="{67302B47-7515-416C-8B82-DC2B77FAB265}" type="presOf" srcId="{F2E55405-ED7A-46EF-A6FD-421BF9A6C9AE}" destId="{DF623502-3C59-4B3F-AE6D-665D845CC8E5}" srcOrd="0" destOrd="0" presId="urn:microsoft.com/office/officeart/2005/8/layout/bProcess4"/>
    <dgm:cxn modelId="{DBE94FF4-9D8A-4B88-AE3C-E4C9A50DC627}" srcId="{F2E55405-ED7A-46EF-A6FD-421BF9A6C9AE}" destId="{2FB6CFC0-215A-4B10-B720-1F79A938D8AC}" srcOrd="0" destOrd="0" parTransId="{C3A33DF9-0D6D-4D55-B113-207BA356C495}" sibTransId="{1114132C-04BA-46CB-B851-31DE922D3B05}"/>
    <dgm:cxn modelId="{45986F24-3E21-415D-8C75-665C65FABEE2}" type="presParOf" srcId="{DF623502-3C59-4B3F-AE6D-665D845CC8E5}" destId="{4EBFBAF0-1183-44A1-97F4-91041BF12763}" srcOrd="0" destOrd="0" presId="urn:microsoft.com/office/officeart/2005/8/layout/bProcess4"/>
    <dgm:cxn modelId="{F457EEFD-0950-4C60-BF34-CFBDFFF04BE4}" type="presParOf" srcId="{4EBFBAF0-1183-44A1-97F4-91041BF12763}" destId="{E77DDC95-A1B4-4AE1-A37C-F9C82D0D99AB}" srcOrd="0" destOrd="0" presId="urn:microsoft.com/office/officeart/2005/8/layout/bProcess4"/>
    <dgm:cxn modelId="{2C51D52B-06B5-4D61-9550-B5CB5D71E8E7}" type="presParOf" srcId="{4EBFBAF0-1183-44A1-97F4-91041BF12763}" destId="{81EAA882-AB7F-42EF-8D34-3902036A27E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1"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95899-F147-42D0-8460-2556720EEAE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3AAE6E89-0E6A-4269-8F3E-B9AFCD884601}">
      <dgm:prSet phldrT="[Text]"/>
      <dgm:spPr/>
      <dgm:t>
        <a:bodyPr/>
        <a:lstStyle/>
        <a:p>
          <a:r>
            <a:rPr lang="en-US" dirty="0"/>
            <a:t>Text</a:t>
          </a:r>
        </a:p>
      </dgm:t>
    </dgm:pt>
    <dgm:pt modelId="{73CA9E01-7B1B-442F-AAA5-07AC2D0ED4AA}" type="parTrans" cxnId="{BFAE72C3-4E78-48ED-AC7F-0510B4C5F274}">
      <dgm:prSet/>
      <dgm:spPr/>
      <dgm:t>
        <a:bodyPr/>
        <a:lstStyle/>
        <a:p>
          <a:endParaRPr lang="en-US"/>
        </a:p>
      </dgm:t>
    </dgm:pt>
    <dgm:pt modelId="{83AE2457-2064-4DE2-A048-850C26D2C8EF}" type="sibTrans" cxnId="{BFAE72C3-4E78-48ED-AC7F-0510B4C5F274}">
      <dgm:prSet/>
      <dgm:spPr/>
      <dgm:t>
        <a:bodyPr/>
        <a:lstStyle/>
        <a:p>
          <a:endParaRPr lang="en-US"/>
        </a:p>
      </dgm:t>
    </dgm:pt>
    <dgm:pt modelId="{89C6F0CA-F790-43ED-8C07-A3E14D86BA8E}">
      <dgm:prSet/>
      <dgm:spPr/>
      <dgm:t>
        <a:bodyPr/>
        <a:lstStyle/>
        <a:p>
          <a:r>
            <a:rPr lang="en-US" dirty="0"/>
            <a:t>Summarization</a:t>
          </a:r>
        </a:p>
      </dgm:t>
    </dgm:pt>
    <dgm:pt modelId="{76A287C6-BD9B-4A3E-BB49-944EBC68B951}" type="parTrans" cxnId="{973B9707-C80B-4B95-A90D-6FB5C1570175}">
      <dgm:prSet/>
      <dgm:spPr/>
      <dgm:t>
        <a:bodyPr/>
        <a:lstStyle/>
        <a:p>
          <a:endParaRPr lang="en-US"/>
        </a:p>
      </dgm:t>
    </dgm:pt>
    <dgm:pt modelId="{7392781B-57F4-41AB-94B2-0176EF708003}" type="sibTrans" cxnId="{973B9707-C80B-4B95-A90D-6FB5C1570175}">
      <dgm:prSet/>
      <dgm:spPr/>
      <dgm:t>
        <a:bodyPr/>
        <a:lstStyle/>
        <a:p>
          <a:endParaRPr lang="en-US"/>
        </a:p>
      </dgm:t>
    </dgm:pt>
    <dgm:pt modelId="{9BCB92D1-E768-4E83-A672-4A51DB8CB1D1}">
      <dgm:prSet phldrT="[Text]"/>
      <dgm:spPr/>
      <dgm:t>
        <a:bodyPr/>
        <a:lstStyle/>
        <a:p>
          <a:r>
            <a:rPr lang="en-US" dirty="0"/>
            <a:t>Semantics</a:t>
          </a:r>
        </a:p>
      </dgm:t>
    </dgm:pt>
    <dgm:pt modelId="{71F87789-8E85-4CC0-9890-B2DD22607ED7}" type="parTrans" cxnId="{CB368FA0-BD02-43E4-B5F0-5D219BE6D014}">
      <dgm:prSet/>
      <dgm:spPr/>
      <dgm:t>
        <a:bodyPr/>
        <a:lstStyle/>
        <a:p>
          <a:endParaRPr lang="en-US"/>
        </a:p>
      </dgm:t>
    </dgm:pt>
    <dgm:pt modelId="{90427873-5545-4C04-8F31-5EF5BB56EA50}" type="sibTrans" cxnId="{CB368FA0-BD02-43E4-B5F0-5D219BE6D014}">
      <dgm:prSet/>
      <dgm:spPr/>
      <dgm:t>
        <a:bodyPr/>
        <a:lstStyle/>
        <a:p>
          <a:endParaRPr lang="en-US"/>
        </a:p>
      </dgm:t>
    </dgm:pt>
    <dgm:pt modelId="{B7E464A9-66DA-4648-8AB0-7C5521E4289A}">
      <dgm:prSet phldrT="[Text]"/>
      <dgm:spPr/>
      <dgm:t>
        <a:bodyPr/>
        <a:lstStyle/>
        <a:p>
          <a:r>
            <a:rPr lang="en-US" dirty="0"/>
            <a:t>Sentiment</a:t>
          </a:r>
        </a:p>
      </dgm:t>
    </dgm:pt>
    <dgm:pt modelId="{1343EF1C-FA69-4CAE-8598-BB7805D68F68}" type="parTrans" cxnId="{B2C90248-D827-4727-BCBB-7D5E7B1E3AC5}">
      <dgm:prSet/>
      <dgm:spPr/>
      <dgm:t>
        <a:bodyPr/>
        <a:lstStyle/>
        <a:p>
          <a:endParaRPr lang="en-US"/>
        </a:p>
      </dgm:t>
    </dgm:pt>
    <dgm:pt modelId="{4D451800-C90A-4E2A-A193-AB27ED800EBE}" type="sibTrans" cxnId="{B2C90248-D827-4727-BCBB-7D5E7B1E3AC5}">
      <dgm:prSet/>
      <dgm:spPr/>
      <dgm:t>
        <a:bodyPr/>
        <a:lstStyle/>
        <a:p>
          <a:endParaRPr lang="en-US"/>
        </a:p>
      </dgm:t>
    </dgm:pt>
    <dgm:pt modelId="{FA9FD9F3-177D-4638-B0C6-A7883A5E0C84}">
      <dgm:prSet/>
      <dgm:spPr/>
      <dgm:t>
        <a:bodyPr/>
        <a:lstStyle/>
        <a:p>
          <a:r>
            <a:rPr lang="en-US" dirty="0"/>
            <a:t>Classification</a:t>
          </a:r>
        </a:p>
      </dgm:t>
    </dgm:pt>
    <dgm:pt modelId="{F5D62687-B5CB-4945-BAC2-72271040C433}" type="parTrans" cxnId="{9BB09307-F223-4C80-9143-DCD92537885F}">
      <dgm:prSet/>
      <dgm:spPr/>
      <dgm:t>
        <a:bodyPr/>
        <a:lstStyle/>
        <a:p>
          <a:endParaRPr lang="en-US"/>
        </a:p>
      </dgm:t>
    </dgm:pt>
    <dgm:pt modelId="{5F172164-C1C1-44A6-ACD9-6AAA194C7718}" type="sibTrans" cxnId="{9BB09307-F223-4C80-9143-DCD92537885F}">
      <dgm:prSet/>
      <dgm:spPr/>
      <dgm:t>
        <a:bodyPr/>
        <a:lstStyle/>
        <a:p>
          <a:endParaRPr lang="en-US"/>
        </a:p>
      </dgm:t>
    </dgm:pt>
    <dgm:pt modelId="{41C6C9D2-C51D-406E-BC88-6F15BFEFE6A7}">
      <dgm:prSet/>
      <dgm:spPr/>
      <dgm:t>
        <a:bodyPr/>
        <a:lstStyle/>
        <a:p>
          <a:r>
            <a:rPr lang="en-US" dirty="0"/>
            <a:t>Clustering</a:t>
          </a:r>
        </a:p>
      </dgm:t>
    </dgm:pt>
    <dgm:pt modelId="{1098A621-96C9-496F-8F42-AC812258982C}" type="parTrans" cxnId="{B8C4DD7F-F65B-4BDB-938C-EBE7AC093A13}">
      <dgm:prSet/>
      <dgm:spPr/>
      <dgm:t>
        <a:bodyPr/>
        <a:lstStyle/>
        <a:p>
          <a:endParaRPr lang="en-US"/>
        </a:p>
      </dgm:t>
    </dgm:pt>
    <dgm:pt modelId="{96418456-FA02-497C-8D35-18AA7CDAE8A7}" type="sibTrans" cxnId="{B8C4DD7F-F65B-4BDB-938C-EBE7AC093A13}">
      <dgm:prSet/>
      <dgm:spPr/>
      <dgm:t>
        <a:bodyPr/>
        <a:lstStyle/>
        <a:p>
          <a:endParaRPr lang="en-US"/>
        </a:p>
      </dgm:t>
    </dgm:pt>
    <dgm:pt modelId="{AA9866F8-6527-46E4-ABE4-DD3C255F59A2}">
      <dgm:prSet/>
      <dgm:spPr/>
      <dgm:t>
        <a:bodyPr/>
        <a:lstStyle/>
        <a:p>
          <a:r>
            <a:rPr lang="en-US" dirty="0"/>
            <a:t>Search</a:t>
          </a:r>
        </a:p>
      </dgm:t>
    </dgm:pt>
    <dgm:pt modelId="{E2BA5F63-CC78-4435-B76C-208F5D91B7FB}" type="parTrans" cxnId="{A84EBBAE-D1AB-46B8-AB69-DBF052BE6A7B}">
      <dgm:prSet/>
      <dgm:spPr/>
      <dgm:t>
        <a:bodyPr/>
        <a:lstStyle/>
        <a:p>
          <a:endParaRPr lang="en-US"/>
        </a:p>
      </dgm:t>
    </dgm:pt>
    <dgm:pt modelId="{2D21AC6C-228F-491B-B9BC-CCE6E9E997AD}" type="sibTrans" cxnId="{A84EBBAE-D1AB-46B8-AB69-DBF052BE6A7B}">
      <dgm:prSet/>
      <dgm:spPr/>
      <dgm:t>
        <a:bodyPr/>
        <a:lstStyle/>
        <a:p>
          <a:endParaRPr lang="en-US"/>
        </a:p>
      </dgm:t>
    </dgm:pt>
    <dgm:pt modelId="{B1A6506A-0163-4C51-A049-AD2455861BBA}" type="pres">
      <dgm:prSet presAssocID="{BDB95899-F147-42D0-8460-2556720EEAE4}" presName="Name0" presStyleCnt="0">
        <dgm:presLayoutVars>
          <dgm:chMax val="1"/>
          <dgm:chPref val="1"/>
          <dgm:dir/>
          <dgm:animOne val="branch"/>
          <dgm:animLvl val="lvl"/>
        </dgm:presLayoutVars>
      </dgm:prSet>
      <dgm:spPr/>
    </dgm:pt>
    <dgm:pt modelId="{24856A0A-F01E-41F0-83B9-6EB4CDC74801}" type="pres">
      <dgm:prSet presAssocID="{3AAE6E89-0E6A-4269-8F3E-B9AFCD884601}" presName="Parent" presStyleLbl="node0" presStyleIdx="0" presStyleCnt="1">
        <dgm:presLayoutVars>
          <dgm:chMax val="6"/>
          <dgm:chPref val="6"/>
        </dgm:presLayoutVars>
      </dgm:prSet>
      <dgm:spPr/>
    </dgm:pt>
    <dgm:pt modelId="{98288208-C318-48E2-A4A9-5FACFA0C75B2}" type="pres">
      <dgm:prSet presAssocID="{9BCB92D1-E768-4E83-A672-4A51DB8CB1D1}" presName="Accent1" presStyleCnt="0"/>
      <dgm:spPr/>
    </dgm:pt>
    <dgm:pt modelId="{FB2675BC-0DFD-4259-BE4B-4F81640805BC}" type="pres">
      <dgm:prSet presAssocID="{9BCB92D1-E768-4E83-A672-4A51DB8CB1D1}" presName="Accent" presStyleLbl="bgShp" presStyleIdx="0" presStyleCnt="6"/>
      <dgm:spPr/>
    </dgm:pt>
    <dgm:pt modelId="{01985902-8C67-46DB-A725-BC081F9BA916}" type="pres">
      <dgm:prSet presAssocID="{9BCB92D1-E768-4E83-A672-4A51DB8CB1D1}" presName="Child1" presStyleLbl="node1" presStyleIdx="0" presStyleCnt="6">
        <dgm:presLayoutVars>
          <dgm:chMax val="0"/>
          <dgm:chPref val="0"/>
          <dgm:bulletEnabled val="1"/>
        </dgm:presLayoutVars>
      </dgm:prSet>
      <dgm:spPr/>
    </dgm:pt>
    <dgm:pt modelId="{2ADB0AFE-909C-48B9-B885-9252C6CA870B}" type="pres">
      <dgm:prSet presAssocID="{B7E464A9-66DA-4648-8AB0-7C5521E4289A}" presName="Accent2" presStyleCnt="0"/>
      <dgm:spPr/>
    </dgm:pt>
    <dgm:pt modelId="{F79EC977-A7D4-4D60-B916-D1907FBF6123}" type="pres">
      <dgm:prSet presAssocID="{B7E464A9-66DA-4648-8AB0-7C5521E4289A}" presName="Accent" presStyleLbl="bgShp" presStyleIdx="1" presStyleCnt="6"/>
      <dgm:spPr/>
    </dgm:pt>
    <dgm:pt modelId="{E5A6A74F-8121-4F3F-9A21-05FEAF74C2C5}" type="pres">
      <dgm:prSet presAssocID="{B7E464A9-66DA-4648-8AB0-7C5521E4289A}" presName="Child2" presStyleLbl="node1" presStyleIdx="1" presStyleCnt="6">
        <dgm:presLayoutVars>
          <dgm:chMax val="0"/>
          <dgm:chPref val="0"/>
          <dgm:bulletEnabled val="1"/>
        </dgm:presLayoutVars>
      </dgm:prSet>
      <dgm:spPr/>
    </dgm:pt>
    <dgm:pt modelId="{149F54C0-0903-49CD-A228-FE4DE65D68DE}" type="pres">
      <dgm:prSet presAssocID="{89C6F0CA-F790-43ED-8C07-A3E14D86BA8E}" presName="Accent3" presStyleCnt="0"/>
      <dgm:spPr/>
    </dgm:pt>
    <dgm:pt modelId="{BB4399CA-1848-4A83-93AE-D5F92FA2B871}" type="pres">
      <dgm:prSet presAssocID="{89C6F0CA-F790-43ED-8C07-A3E14D86BA8E}" presName="Accent" presStyleLbl="bgShp" presStyleIdx="2" presStyleCnt="6"/>
      <dgm:spPr/>
    </dgm:pt>
    <dgm:pt modelId="{0AC9299C-FEA6-4875-8FD1-DA09E7D55A9A}" type="pres">
      <dgm:prSet presAssocID="{89C6F0CA-F790-43ED-8C07-A3E14D86BA8E}" presName="Child3" presStyleLbl="node1" presStyleIdx="2" presStyleCnt="6">
        <dgm:presLayoutVars>
          <dgm:chMax val="0"/>
          <dgm:chPref val="0"/>
          <dgm:bulletEnabled val="1"/>
        </dgm:presLayoutVars>
      </dgm:prSet>
      <dgm:spPr/>
    </dgm:pt>
    <dgm:pt modelId="{82EA5BC8-77CE-4B72-BFE3-507C47EC9D71}" type="pres">
      <dgm:prSet presAssocID="{FA9FD9F3-177D-4638-B0C6-A7883A5E0C84}" presName="Accent4" presStyleCnt="0"/>
      <dgm:spPr/>
    </dgm:pt>
    <dgm:pt modelId="{925751B5-77D1-4DD6-981D-A741629AA680}" type="pres">
      <dgm:prSet presAssocID="{FA9FD9F3-177D-4638-B0C6-A7883A5E0C84}" presName="Accent" presStyleLbl="bgShp" presStyleIdx="3" presStyleCnt="6"/>
      <dgm:spPr/>
    </dgm:pt>
    <dgm:pt modelId="{06D2F8E9-057E-494D-B5CA-8194BA065EEE}" type="pres">
      <dgm:prSet presAssocID="{FA9FD9F3-177D-4638-B0C6-A7883A5E0C84}" presName="Child4" presStyleLbl="node1" presStyleIdx="3" presStyleCnt="6">
        <dgm:presLayoutVars>
          <dgm:chMax val="0"/>
          <dgm:chPref val="0"/>
          <dgm:bulletEnabled val="1"/>
        </dgm:presLayoutVars>
      </dgm:prSet>
      <dgm:spPr/>
    </dgm:pt>
    <dgm:pt modelId="{1B84839A-3C0B-46E5-ADD2-5648D9E20CBA}" type="pres">
      <dgm:prSet presAssocID="{41C6C9D2-C51D-406E-BC88-6F15BFEFE6A7}" presName="Accent5" presStyleCnt="0"/>
      <dgm:spPr/>
    </dgm:pt>
    <dgm:pt modelId="{7AA318DD-A661-4E85-BDFC-F3A97744B855}" type="pres">
      <dgm:prSet presAssocID="{41C6C9D2-C51D-406E-BC88-6F15BFEFE6A7}" presName="Accent" presStyleLbl="bgShp" presStyleIdx="4" presStyleCnt="6"/>
      <dgm:spPr/>
    </dgm:pt>
    <dgm:pt modelId="{B8F30010-66DE-4010-9D2E-95DF9C42302A}" type="pres">
      <dgm:prSet presAssocID="{41C6C9D2-C51D-406E-BC88-6F15BFEFE6A7}" presName="Child5" presStyleLbl="node1" presStyleIdx="4" presStyleCnt="6">
        <dgm:presLayoutVars>
          <dgm:chMax val="0"/>
          <dgm:chPref val="0"/>
          <dgm:bulletEnabled val="1"/>
        </dgm:presLayoutVars>
      </dgm:prSet>
      <dgm:spPr/>
    </dgm:pt>
    <dgm:pt modelId="{FA75192B-06F5-43C3-86DF-08621EFE194D}" type="pres">
      <dgm:prSet presAssocID="{AA9866F8-6527-46E4-ABE4-DD3C255F59A2}" presName="Accent6" presStyleCnt="0"/>
      <dgm:spPr/>
    </dgm:pt>
    <dgm:pt modelId="{BCCCF5BB-49D0-465F-A37B-0E07678BEAFC}" type="pres">
      <dgm:prSet presAssocID="{AA9866F8-6527-46E4-ABE4-DD3C255F59A2}" presName="Accent" presStyleLbl="bgShp" presStyleIdx="5" presStyleCnt="6"/>
      <dgm:spPr/>
    </dgm:pt>
    <dgm:pt modelId="{5CB61495-2302-47E3-B5E9-E9AEB5EDA983}" type="pres">
      <dgm:prSet presAssocID="{AA9866F8-6527-46E4-ABE4-DD3C255F59A2}" presName="Child6" presStyleLbl="node1" presStyleIdx="5" presStyleCnt="6">
        <dgm:presLayoutVars>
          <dgm:chMax val="0"/>
          <dgm:chPref val="0"/>
          <dgm:bulletEnabled val="1"/>
        </dgm:presLayoutVars>
      </dgm:prSet>
      <dgm:spPr/>
    </dgm:pt>
  </dgm:ptLst>
  <dgm:cxnLst>
    <dgm:cxn modelId="{9BB09307-F223-4C80-9143-DCD92537885F}" srcId="{3AAE6E89-0E6A-4269-8F3E-B9AFCD884601}" destId="{FA9FD9F3-177D-4638-B0C6-A7883A5E0C84}" srcOrd="3" destOrd="0" parTransId="{F5D62687-B5CB-4945-BAC2-72271040C433}" sibTransId="{5F172164-C1C1-44A6-ACD9-6AAA194C7718}"/>
    <dgm:cxn modelId="{973B9707-C80B-4B95-A90D-6FB5C1570175}" srcId="{3AAE6E89-0E6A-4269-8F3E-B9AFCD884601}" destId="{89C6F0CA-F790-43ED-8C07-A3E14D86BA8E}" srcOrd="2" destOrd="0" parTransId="{76A287C6-BD9B-4A3E-BB49-944EBC68B951}" sibTransId="{7392781B-57F4-41AB-94B2-0176EF708003}"/>
    <dgm:cxn modelId="{51204E15-3F79-484C-9842-F81BE9BCC34C}" type="presOf" srcId="{AA9866F8-6527-46E4-ABE4-DD3C255F59A2}" destId="{5CB61495-2302-47E3-B5E9-E9AEB5EDA983}" srcOrd="0" destOrd="0" presId="urn:microsoft.com/office/officeart/2011/layout/HexagonRadial"/>
    <dgm:cxn modelId="{B2C90248-D827-4727-BCBB-7D5E7B1E3AC5}" srcId="{3AAE6E89-0E6A-4269-8F3E-B9AFCD884601}" destId="{B7E464A9-66DA-4648-8AB0-7C5521E4289A}" srcOrd="1" destOrd="0" parTransId="{1343EF1C-FA69-4CAE-8598-BB7805D68F68}" sibTransId="{4D451800-C90A-4E2A-A193-AB27ED800EBE}"/>
    <dgm:cxn modelId="{D7D3D248-1265-4B05-B4EC-657D405EF904}" type="presOf" srcId="{89C6F0CA-F790-43ED-8C07-A3E14D86BA8E}" destId="{0AC9299C-FEA6-4875-8FD1-DA09E7D55A9A}" srcOrd="0" destOrd="0" presId="urn:microsoft.com/office/officeart/2011/layout/HexagonRadial"/>
    <dgm:cxn modelId="{D44BC16B-408D-48FA-A437-097B92535F10}" type="presOf" srcId="{9BCB92D1-E768-4E83-A672-4A51DB8CB1D1}" destId="{01985902-8C67-46DB-A725-BC081F9BA916}" srcOrd="0" destOrd="0" presId="urn:microsoft.com/office/officeart/2011/layout/HexagonRadial"/>
    <dgm:cxn modelId="{18F33B71-4816-4510-A311-C634BCCAFD61}" type="presOf" srcId="{41C6C9D2-C51D-406E-BC88-6F15BFEFE6A7}" destId="{B8F30010-66DE-4010-9D2E-95DF9C42302A}" srcOrd="0" destOrd="0" presId="urn:microsoft.com/office/officeart/2011/layout/HexagonRadial"/>
    <dgm:cxn modelId="{3EE17574-661E-4936-90C2-99F2C8B6B563}" type="presOf" srcId="{BDB95899-F147-42D0-8460-2556720EEAE4}" destId="{B1A6506A-0163-4C51-A049-AD2455861BBA}" srcOrd="0" destOrd="0" presId="urn:microsoft.com/office/officeart/2011/layout/HexagonRadial"/>
    <dgm:cxn modelId="{B8C4DD7F-F65B-4BDB-938C-EBE7AC093A13}" srcId="{3AAE6E89-0E6A-4269-8F3E-B9AFCD884601}" destId="{41C6C9D2-C51D-406E-BC88-6F15BFEFE6A7}" srcOrd="4" destOrd="0" parTransId="{1098A621-96C9-496F-8F42-AC812258982C}" sibTransId="{96418456-FA02-497C-8D35-18AA7CDAE8A7}"/>
    <dgm:cxn modelId="{CB368FA0-BD02-43E4-B5F0-5D219BE6D014}" srcId="{3AAE6E89-0E6A-4269-8F3E-B9AFCD884601}" destId="{9BCB92D1-E768-4E83-A672-4A51DB8CB1D1}" srcOrd="0" destOrd="0" parTransId="{71F87789-8E85-4CC0-9890-B2DD22607ED7}" sibTransId="{90427873-5545-4C04-8F31-5EF5BB56EA50}"/>
    <dgm:cxn modelId="{5928B2A8-A6E5-4D72-BC0C-3AB1DFC5BF5D}" type="presOf" srcId="{B7E464A9-66DA-4648-8AB0-7C5521E4289A}" destId="{E5A6A74F-8121-4F3F-9A21-05FEAF74C2C5}" srcOrd="0" destOrd="0" presId="urn:microsoft.com/office/officeart/2011/layout/HexagonRadial"/>
    <dgm:cxn modelId="{A84EBBAE-D1AB-46B8-AB69-DBF052BE6A7B}" srcId="{3AAE6E89-0E6A-4269-8F3E-B9AFCD884601}" destId="{AA9866F8-6527-46E4-ABE4-DD3C255F59A2}" srcOrd="5" destOrd="0" parTransId="{E2BA5F63-CC78-4435-B76C-208F5D91B7FB}" sibTransId="{2D21AC6C-228F-491B-B9BC-CCE6E9E997AD}"/>
    <dgm:cxn modelId="{BFAE72C3-4E78-48ED-AC7F-0510B4C5F274}" srcId="{BDB95899-F147-42D0-8460-2556720EEAE4}" destId="{3AAE6E89-0E6A-4269-8F3E-B9AFCD884601}" srcOrd="0" destOrd="0" parTransId="{73CA9E01-7B1B-442F-AAA5-07AC2D0ED4AA}" sibTransId="{83AE2457-2064-4DE2-A048-850C26D2C8EF}"/>
    <dgm:cxn modelId="{CE3915FB-2D6F-4FBB-9F90-5E12FBD5AE2C}" type="presOf" srcId="{3AAE6E89-0E6A-4269-8F3E-B9AFCD884601}" destId="{24856A0A-F01E-41F0-83B9-6EB4CDC74801}" srcOrd="0" destOrd="0" presId="urn:microsoft.com/office/officeart/2011/layout/HexagonRadial"/>
    <dgm:cxn modelId="{18AE3EFF-CB6B-4C1B-B419-64F3DD674394}" type="presOf" srcId="{FA9FD9F3-177D-4638-B0C6-A7883A5E0C84}" destId="{06D2F8E9-057E-494D-B5CA-8194BA065EEE}" srcOrd="0" destOrd="0" presId="urn:microsoft.com/office/officeart/2011/layout/HexagonRadial"/>
    <dgm:cxn modelId="{6CE32D9D-F187-48E5-B888-4193E3BFEC88}" type="presParOf" srcId="{B1A6506A-0163-4C51-A049-AD2455861BBA}" destId="{24856A0A-F01E-41F0-83B9-6EB4CDC74801}" srcOrd="0" destOrd="0" presId="urn:microsoft.com/office/officeart/2011/layout/HexagonRadial"/>
    <dgm:cxn modelId="{9845F42A-06D0-4D68-9FD1-CF6AC166E4E7}" type="presParOf" srcId="{B1A6506A-0163-4C51-A049-AD2455861BBA}" destId="{98288208-C318-48E2-A4A9-5FACFA0C75B2}" srcOrd="1" destOrd="0" presId="urn:microsoft.com/office/officeart/2011/layout/HexagonRadial"/>
    <dgm:cxn modelId="{B25C0C52-91F1-4658-B3EC-1F975F230C5B}" type="presParOf" srcId="{98288208-C318-48E2-A4A9-5FACFA0C75B2}" destId="{FB2675BC-0DFD-4259-BE4B-4F81640805BC}" srcOrd="0" destOrd="0" presId="urn:microsoft.com/office/officeart/2011/layout/HexagonRadial"/>
    <dgm:cxn modelId="{63D1C5D3-505B-401D-9BE3-FDDCFF4CB620}" type="presParOf" srcId="{B1A6506A-0163-4C51-A049-AD2455861BBA}" destId="{01985902-8C67-46DB-A725-BC081F9BA916}" srcOrd="2" destOrd="0" presId="urn:microsoft.com/office/officeart/2011/layout/HexagonRadial"/>
    <dgm:cxn modelId="{E3C01883-90C3-483E-8FF8-9CAA42377D99}" type="presParOf" srcId="{B1A6506A-0163-4C51-A049-AD2455861BBA}" destId="{2ADB0AFE-909C-48B9-B885-9252C6CA870B}" srcOrd="3" destOrd="0" presId="urn:microsoft.com/office/officeart/2011/layout/HexagonRadial"/>
    <dgm:cxn modelId="{4A40EBFE-D8B6-4D2F-853A-F9A233EBADB6}" type="presParOf" srcId="{2ADB0AFE-909C-48B9-B885-9252C6CA870B}" destId="{F79EC977-A7D4-4D60-B916-D1907FBF6123}" srcOrd="0" destOrd="0" presId="urn:microsoft.com/office/officeart/2011/layout/HexagonRadial"/>
    <dgm:cxn modelId="{09444CAC-7016-4129-9070-BD5F6117A85A}" type="presParOf" srcId="{B1A6506A-0163-4C51-A049-AD2455861BBA}" destId="{E5A6A74F-8121-4F3F-9A21-05FEAF74C2C5}" srcOrd="4" destOrd="0" presId="urn:microsoft.com/office/officeart/2011/layout/HexagonRadial"/>
    <dgm:cxn modelId="{17A23C51-6E59-444B-810D-0DC8CB945471}" type="presParOf" srcId="{B1A6506A-0163-4C51-A049-AD2455861BBA}" destId="{149F54C0-0903-49CD-A228-FE4DE65D68DE}" srcOrd="5" destOrd="0" presId="urn:microsoft.com/office/officeart/2011/layout/HexagonRadial"/>
    <dgm:cxn modelId="{F17C9643-26E0-434D-91DB-B2D6658D48D4}" type="presParOf" srcId="{149F54C0-0903-49CD-A228-FE4DE65D68DE}" destId="{BB4399CA-1848-4A83-93AE-D5F92FA2B871}" srcOrd="0" destOrd="0" presId="urn:microsoft.com/office/officeart/2011/layout/HexagonRadial"/>
    <dgm:cxn modelId="{B2318389-EDA1-4170-90D2-7B9295919AC8}" type="presParOf" srcId="{B1A6506A-0163-4C51-A049-AD2455861BBA}" destId="{0AC9299C-FEA6-4875-8FD1-DA09E7D55A9A}" srcOrd="6" destOrd="0" presId="urn:microsoft.com/office/officeart/2011/layout/HexagonRadial"/>
    <dgm:cxn modelId="{9D74A7B7-CDCA-4A2B-BAFE-E950907E9DFF}" type="presParOf" srcId="{B1A6506A-0163-4C51-A049-AD2455861BBA}" destId="{82EA5BC8-77CE-4B72-BFE3-507C47EC9D71}" srcOrd="7" destOrd="0" presId="urn:microsoft.com/office/officeart/2011/layout/HexagonRadial"/>
    <dgm:cxn modelId="{47CEA46B-192B-47EA-9223-0B1C1D905939}" type="presParOf" srcId="{82EA5BC8-77CE-4B72-BFE3-507C47EC9D71}" destId="{925751B5-77D1-4DD6-981D-A741629AA680}" srcOrd="0" destOrd="0" presId="urn:microsoft.com/office/officeart/2011/layout/HexagonRadial"/>
    <dgm:cxn modelId="{A620ACC4-D52C-4087-9A26-7B66F1D9EB31}" type="presParOf" srcId="{B1A6506A-0163-4C51-A049-AD2455861BBA}" destId="{06D2F8E9-057E-494D-B5CA-8194BA065EEE}" srcOrd="8" destOrd="0" presId="urn:microsoft.com/office/officeart/2011/layout/HexagonRadial"/>
    <dgm:cxn modelId="{55211CB3-AE66-49A7-98BA-7EDEBB2F27C0}" type="presParOf" srcId="{B1A6506A-0163-4C51-A049-AD2455861BBA}" destId="{1B84839A-3C0B-46E5-ADD2-5648D9E20CBA}" srcOrd="9" destOrd="0" presId="urn:microsoft.com/office/officeart/2011/layout/HexagonRadial"/>
    <dgm:cxn modelId="{14D824BB-577A-441E-8E91-0C96656B91AD}" type="presParOf" srcId="{1B84839A-3C0B-46E5-ADD2-5648D9E20CBA}" destId="{7AA318DD-A661-4E85-BDFC-F3A97744B855}" srcOrd="0" destOrd="0" presId="urn:microsoft.com/office/officeart/2011/layout/HexagonRadial"/>
    <dgm:cxn modelId="{67B5EE9F-6DFB-4C31-A07A-B329DA50600F}" type="presParOf" srcId="{B1A6506A-0163-4C51-A049-AD2455861BBA}" destId="{B8F30010-66DE-4010-9D2E-95DF9C42302A}" srcOrd="10" destOrd="0" presId="urn:microsoft.com/office/officeart/2011/layout/HexagonRadial"/>
    <dgm:cxn modelId="{2E73C030-084D-4A63-9EE9-A047E7CC350D}" type="presParOf" srcId="{B1A6506A-0163-4C51-A049-AD2455861BBA}" destId="{FA75192B-06F5-43C3-86DF-08621EFE194D}" srcOrd="11" destOrd="0" presId="urn:microsoft.com/office/officeart/2011/layout/HexagonRadial"/>
    <dgm:cxn modelId="{1EE61AB1-231B-43FC-8744-8E33747B2F56}" type="presParOf" srcId="{FA75192B-06F5-43C3-86DF-08621EFE194D}" destId="{BCCCF5BB-49D0-465F-A37B-0E07678BEAFC}" srcOrd="0" destOrd="0" presId="urn:microsoft.com/office/officeart/2011/layout/HexagonRadial"/>
    <dgm:cxn modelId="{0DD3CE88-1F65-4C5F-BB35-2DF3C2E54861}" type="presParOf" srcId="{B1A6506A-0163-4C51-A049-AD2455861BBA}" destId="{5CB61495-2302-47E3-B5E9-E9AEB5EDA98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2689B-F27A-4AC8-8299-0F199268C5C6}">
      <dsp:nvSpPr>
        <dsp:cNvPr id="0" name=""/>
        <dsp:cNvSpPr/>
      </dsp:nvSpPr>
      <dsp:spPr>
        <a:xfrm>
          <a:off x="128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AI refers to scenarios where a machine mimics the </a:t>
          </a:r>
          <a:r>
            <a:rPr lang="en-US" sz="2500" b="1" kern="1200" dirty="0"/>
            <a:t>cognitive functions</a:t>
          </a:r>
          <a:r>
            <a:rPr lang="en-US" sz="2500" kern="1200" dirty="0"/>
            <a:t> associated with human minds, such as learning and problem solving. </a:t>
          </a:r>
        </a:p>
      </dsp:txBody>
      <dsp:txXfrm>
        <a:off x="1283" y="1550955"/>
        <a:ext cx="5006206" cy="2448877"/>
      </dsp:txXfrm>
    </dsp:sp>
    <dsp:sp modelId="{6E0BBF01-18CD-41C8-8B4B-B7183F9F203F}">
      <dsp:nvSpPr>
        <dsp:cNvPr id="0" name=""/>
        <dsp:cNvSpPr/>
      </dsp:nvSpPr>
      <dsp:spPr>
        <a:xfrm>
          <a:off x="1892167"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71482" y="587461"/>
        <a:ext cx="865808" cy="865808"/>
      </dsp:txXfrm>
    </dsp:sp>
    <dsp:sp modelId="{C428134D-75BA-4522-94CE-4CBD4143E0B5}">
      <dsp:nvSpPr>
        <dsp:cNvPr id="0" name=""/>
        <dsp:cNvSpPr/>
      </dsp:nvSpPr>
      <dsp:spPr>
        <a:xfrm>
          <a:off x="1283"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A7E1AA-7A14-4B3B-BF86-849747D89651}">
      <dsp:nvSpPr>
        <dsp:cNvPr id="0" name=""/>
        <dsp:cNvSpPr/>
      </dsp:nvSpPr>
      <dsp:spPr>
        <a:xfrm>
          <a:off x="5509393" y="0"/>
          <a:ext cx="5006206" cy="408146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11250">
            <a:lnSpc>
              <a:spcPct val="90000"/>
            </a:lnSpc>
            <a:spcBef>
              <a:spcPct val="0"/>
            </a:spcBef>
            <a:spcAft>
              <a:spcPct val="35000"/>
            </a:spcAft>
            <a:buNone/>
          </a:pPr>
          <a:r>
            <a:rPr lang="en-US" sz="2500" kern="1200" dirty="0"/>
            <a:t>Because AI leverages machine learning algorithms, it is viewed as an </a:t>
          </a:r>
          <a:r>
            <a:rPr lang="en-US" sz="2500" b="1" kern="1200" dirty="0"/>
            <a:t>umbrella term </a:t>
          </a:r>
          <a:r>
            <a:rPr lang="en-US" sz="2500" kern="1200" dirty="0"/>
            <a:t>covering Machine Learning and Deep Learning.</a:t>
          </a:r>
        </a:p>
      </dsp:txBody>
      <dsp:txXfrm>
        <a:off x="5509393" y="1550955"/>
        <a:ext cx="5006206" cy="2448877"/>
      </dsp:txXfrm>
    </dsp:sp>
    <dsp:sp modelId="{545C2268-2C5C-4477-A32A-848712A1DBEB}">
      <dsp:nvSpPr>
        <dsp:cNvPr id="0" name=""/>
        <dsp:cNvSpPr/>
      </dsp:nvSpPr>
      <dsp:spPr>
        <a:xfrm>
          <a:off x="7398994" y="408146"/>
          <a:ext cx="1224438" cy="1224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462" tIns="12700" rIns="954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78309" y="587461"/>
        <a:ext cx="865808" cy="865808"/>
      </dsp:txXfrm>
    </dsp:sp>
    <dsp:sp modelId="{E86B1E10-BB2D-471F-ABF0-5FF273EABBBE}">
      <dsp:nvSpPr>
        <dsp:cNvPr id="0" name=""/>
        <dsp:cNvSpPr/>
      </dsp:nvSpPr>
      <dsp:spPr>
        <a:xfrm>
          <a:off x="5508110" y="4081390"/>
          <a:ext cx="500620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AA882-AB7F-42EF-8D34-3902036A27E3}">
      <dsp:nvSpPr>
        <dsp:cNvPr id="0" name=""/>
        <dsp:cNvSpPr/>
      </dsp:nvSpPr>
      <dsp:spPr>
        <a:xfrm>
          <a:off x="1858714" y="1035"/>
          <a:ext cx="6798171" cy="4078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Machine learning gives "computers the ability to learn without being explicitly programmed." </a:t>
          </a:r>
        </a:p>
      </dsp:txBody>
      <dsp:txXfrm>
        <a:off x="1978181" y="120502"/>
        <a:ext cx="6559237" cy="3839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56A0A-F01E-41F0-83B9-6EB4CDC74801}">
      <dsp:nvSpPr>
        <dsp:cNvPr id="0" name=""/>
        <dsp:cNvSpPr/>
      </dsp:nvSpPr>
      <dsp:spPr>
        <a:xfrm>
          <a:off x="2612205" y="1546424"/>
          <a:ext cx="1965572" cy="1700299"/>
        </a:xfrm>
        <a:prstGeom prst="hexagon">
          <a:avLst>
            <a:gd name="adj" fmla="val 2857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937928" y="1828187"/>
        <a:ext cx="1314126" cy="1136773"/>
      </dsp:txXfrm>
    </dsp:sp>
    <dsp:sp modelId="{F79EC977-A7D4-4D60-B916-D1907FBF6123}">
      <dsp:nvSpPr>
        <dsp:cNvPr id="0" name=""/>
        <dsp:cNvSpPr/>
      </dsp:nvSpPr>
      <dsp:spPr>
        <a:xfrm>
          <a:off x="3843031" y="732945"/>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985902-8C67-46DB-A725-BC081F9BA916}">
      <dsp:nvSpPr>
        <dsp:cNvPr id="0" name=""/>
        <dsp:cNvSpPr/>
      </dsp:nvSpPr>
      <dsp:spPr>
        <a:xfrm>
          <a:off x="2793262" y="0"/>
          <a:ext cx="1610772" cy="1393507"/>
        </a:xfrm>
        <a:prstGeom prst="hexagon">
          <a:avLst>
            <a:gd name="adj" fmla="val 2857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Semantics</a:t>
          </a:r>
        </a:p>
      </dsp:txBody>
      <dsp:txXfrm>
        <a:off x="3060201" y="230934"/>
        <a:ext cx="1076894" cy="931639"/>
      </dsp:txXfrm>
    </dsp:sp>
    <dsp:sp modelId="{BB4399CA-1848-4A83-93AE-D5F92FA2B871}">
      <dsp:nvSpPr>
        <dsp:cNvPr id="0" name=""/>
        <dsp:cNvSpPr/>
      </dsp:nvSpPr>
      <dsp:spPr>
        <a:xfrm>
          <a:off x="4708541" y="1927517"/>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A6A74F-8121-4F3F-9A21-05FEAF74C2C5}">
      <dsp:nvSpPr>
        <dsp:cNvPr id="0" name=""/>
        <dsp:cNvSpPr/>
      </dsp:nvSpPr>
      <dsp:spPr>
        <a:xfrm>
          <a:off x="4270528" y="857100"/>
          <a:ext cx="1610772" cy="1393507"/>
        </a:xfrm>
        <a:prstGeom prst="hexagon">
          <a:avLst>
            <a:gd name="adj" fmla="val 2857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Sentiment</a:t>
          </a:r>
        </a:p>
      </dsp:txBody>
      <dsp:txXfrm>
        <a:off x="4537467" y="1088034"/>
        <a:ext cx="1076894" cy="931639"/>
      </dsp:txXfrm>
    </dsp:sp>
    <dsp:sp modelId="{925751B5-77D1-4DD6-981D-A741629AA680}">
      <dsp:nvSpPr>
        <dsp:cNvPr id="0" name=""/>
        <dsp:cNvSpPr/>
      </dsp:nvSpPr>
      <dsp:spPr>
        <a:xfrm>
          <a:off x="4107302" y="3275964"/>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C9299C-FEA6-4875-8FD1-DA09E7D55A9A}">
      <dsp:nvSpPr>
        <dsp:cNvPr id="0" name=""/>
        <dsp:cNvSpPr/>
      </dsp:nvSpPr>
      <dsp:spPr>
        <a:xfrm>
          <a:off x="4270528" y="2542060"/>
          <a:ext cx="1610772" cy="1393507"/>
        </a:xfrm>
        <a:prstGeom prst="hexagon">
          <a:avLst>
            <a:gd name="adj" fmla="val 2857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Summarization</a:t>
          </a:r>
        </a:p>
      </dsp:txBody>
      <dsp:txXfrm>
        <a:off x="4537467" y="2772994"/>
        <a:ext cx="1076894" cy="931639"/>
      </dsp:txXfrm>
    </dsp:sp>
    <dsp:sp modelId="{7AA318DD-A661-4E85-BDFC-F3A97744B855}">
      <dsp:nvSpPr>
        <dsp:cNvPr id="0" name=""/>
        <dsp:cNvSpPr/>
      </dsp:nvSpPr>
      <dsp:spPr>
        <a:xfrm>
          <a:off x="2615863" y="3415938"/>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D2F8E9-057E-494D-B5CA-8194BA065EEE}">
      <dsp:nvSpPr>
        <dsp:cNvPr id="0" name=""/>
        <dsp:cNvSpPr/>
      </dsp:nvSpPr>
      <dsp:spPr>
        <a:xfrm>
          <a:off x="2793262" y="3400119"/>
          <a:ext cx="1610772" cy="1393507"/>
        </a:xfrm>
        <a:prstGeom prst="hexagon">
          <a:avLst>
            <a:gd name="adj" fmla="val 2857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3060201" y="3631053"/>
        <a:ext cx="1076894" cy="931639"/>
      </dsp:txXfrm>
    </dsp:sp>
    <dsp:sp modelId="{BCCCF5BB-49D0-465F-A37B-0E07678BEAFC}">
      <dsp:nvSpPr>
        <dsp:cNvPr id="0" name=""/>
        <dsp:cNvSpPr/>
      </dsp:nvSpPr>
      <dsp:spPr>
        <a:xfrm>
          <a:off x="1736179" y="2221846"/>
          <a:ext cx="741604" cy="6389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F30010-66DE-4010-9D2E-95DF9C42302A}">
      <dsp:nvSpPr>
        <dsp:cNvPr id="0" name=""/>
        <dsp:cNvSpPr/>
      </dsp:nvSpPr>
      <dsp:spPr>
        <a:xfrm>
          <a:off x="1309139" y="2543019"/>
          <a:ext cx="1610772" cy="1393507"/>
        </a:xfrm>
        <a:prstGeom prst="hexagon">
          <a:avLst>
            <a:gd name="adj" fmla="val 2857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1576078" y="2773953"/>
        <a:ext cx="1076894" cy="931639"/>
      </dsp:txXfrm>
    </dsp:sp>
    <dsp:sp modelId="{5CB61495-2302-47E3-B5E9-E9AEB5EDA983}">
      <dsp:nvSpPr>
        <dsp:cNvPr id="0" name=""/>
        <dsp:cNvSpPr/>
      </dsp:nvSpPr>
      <dsp:spPr>
        <a:xfrm>
          <a:off x="1309139" y="855183"/>
          <a:ext cx="1610772" cy="1393507"/>
        </a:xfrm>
        <a:prstGeom prst="hexagon">
          <a:avLst>
            <a:gd name="adj" fmla="val 2857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a:t>
          </a:r>
        </a:p>
      </dsp:txBody>
      <dsp:txXfrm>
        <a:off x="1576078" y="1086117"/>
        <a:ext cx="1076894" cy="93163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0:32.36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848.68799"/>
      <inkml:brushProperty name="anchorY" value="2496.79932"/>
      <inkml:brushProperty name="scaleFactor" value="0.5"/>
    </inkml:brush>
  </inkml:definitions>
  <inkml:trace contextRef="#ctx0" brushRef="#br0">1542 1,'0'0,"-15"1,-62-3,-96 7,-111 30,-77 76,19 42,294-122,-11 5,2 3,-44 39,122-80,-25 8,-1-1,1 0,0 1,0 0,0 0,1 0,0 0,0 0,1 1,-1-1,1 1,1 0,-1 0,1 0,1-1,-1 1,1 0,0 0,1 0,0 0,0 0,0 0,1 0,0-1,0 1,1 0,10-3,-2 8,0-1,1-1,0 0,0-1,1 0,1-1,-1 0,1-1,1-1,-1 0,1-1,0 0,0-1,6 0,51 12,9-1,1-3,0-5,14-2,47 2,168-15,95-29,-378 27,14 1,0-3,-1-1,0-2,35-18,-75 26,6 3,0-1,0 0,0 0,-1-1,0 0,0 0,0-1,-1 1,0-1,0 0,-1-1,0 1,0-1,0 0,-1 0,-1 0,1 0,-1 0,-1-1,1-4,1 5,-3-5,-1 0,0 1,-1-1,0 1,-1 0,0-1,-1 1,0 1,-1-1,-1 1,0 0,0 0,-1 0,-3-3,6-5,-14-7,-1 0,-1 1,-1 1,-1 1,-9-7,-123-111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8T04:22:04.84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6924.35156"/>
      <inkml:brushProperty name="anchorY" value="4034.6001"/>
      <inkml:brushProperty name="scaleFactor" value="0.5"/>
    </inkml:brush>
  </inkml:definitions>
  <inkml:trace contextRef="#ctx0" brushRef="#br0">1353 3,'0'0,"0"0,-64-2,-4 11,-30 12,-24 20,-19 22,-12 23,-6 19,5 15,13 12,23 7,32 2,39-4,45-11,49-17,45-18,43-21,38-24,32-27,22-33,13-38,0-37,-13-29,-28-23,-40-14,-46-6,-54 4,-56 142,0-2,-1 1,-1-1,-1 0,0 0,-1 0,-3-12,1 16,0 0,-1-1,0 0,-1 1,-1 0,0 0,-1 1,-6-9,-86-83,-35 30,-31 31,19 22,28 14,35 10,31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30E4-1716-4036-8FCB-F00586F5B2A6}"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FD16C-9B51-4AB9-AB46-DB7CE5593356}" type="slidenum">
              <a:rPr lang="en-US" smtClean="0"/>
              <a:t>‹#›</a:t>
            </a:fld>
            <a:endParaRPr lang="en-US"/>
          </a:p>
        </p:txBody>
      </p:sp>
    </p:spTree>
    <p:extLst>
      <p:ext uri="{BB962C8B-B14F-4D97-AF65-F5344CB8AC3E}">
        <p14:creationId xmlns:p14="http://schemas.microsoft.com/office/powerpoint/2010/main" val="13248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1 – Azure Databricks \ Learning Paths \ DS \01 Notebook Fundamentals: 01 Notebook Fundamentals</a:t>
            </a:r>
          </a:p>
          <a:p>
            <a:r>
              <a:rPr lang="en-GB" dirty="0"/>
              <a:t>Lab 2 – Azure Databricks \ Learning Paths \ DS \ </a:t>
            </a:r>
            <a:r>
              <a:rPr lang="en-US" dirty="0"/>
              <a:t>04 Deep Learning: 01 Deep Learning and 02 Neural Nets basic </a:t>
            </a:r>
            <a:br>
              <a:rPr lang="en-US" dirty="0"/>
            </a:br>
            <a:r>
              <a:rPr lang="en-US" dirty="0"/>
              <a:t>concepts</a:t>
            </a:r>
          </a:p>
          <a:p>
            <a:r>
              <a:rPr lang="en-GB" dirty="0"/>
              <a:t>Lab 3 – Azure Notebooks \ Tech Immersion Prod : deep-learning</a:t>
            </a:r>
          </a:p>
          <a:p>
            <a:r>
              <a:rPr lang="en-GB" dirty="0"/>
              <a:t>Lab 4 – Azure Databricks \ Learning Paths \ DS \ </a:t>
            </a:r>
            <a:r>
              <a:rPr lang="en-US" dirty="0"/>
              <a:t>04 Deep Learning: 04 Image classification with Azure Databricks</a:t>
            </a:r>
            <a:endParaRPr lang="en-GB" dirty="0"/>
          </a:p>
          <a:p>
            <a:endParaRPr lang="en-GB"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2376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26</a:t>
            </a:fld>
            <a:endParaRPr lang="en-US"/>
          </a:p>
        </p:txBody>
      </p:sp>
    </p:spTree>
    <p:extLst>
      <p:ext uri="{BB962C8B-B14F-4D97-AF65-F5344CB8AC3E}">
        <p14:creationId xmlns:p14="http://schemas.microsoft.com/office/powerpoint/2010/main" val="68942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6:22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6/18/2019 6:22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59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68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Text</a:t>
            </a:r>
          </a:p>
          <a:p>
            <a:pPr lvl="1"/>
            <a:r>
              <a:rPr lang="en-US" dirty="0"/>
              <a:t>Semantics: Meaning and Sentiment Detection</a:t>
            </a:r>
          </a:p>
          <a:p>
            <a:pPr lvl="1"/>
            <a:r>
              <a:rPr lang="en-US" dirty="0"/>
              <a:t>Summarization: Key Phrase/Entity Extraction, Topic Detection, Automated Document Summarization </a:t>
            </a:r>
          </a:p>
          <a:p>
            <a:pPr lvl="1"/>
            <a:r>
              <a:rPr lang="en-US" dirty="0"/>
              <a:t>Classification: Binary, Multi-class and Multi-label classification</a:t>
            </a:r>
          </a:p>
          <a:p>
            <a:pPr lvl="1"/>
            <a:r>
              <a:rPr lang="en-US" dirty="0"/>
              <a:t>Clustering: Term Similarity, Document Similarity, Document Clustering</a:t>
            </a:r>
          </a:p>
          <a:p>
            <a:pPr lvl="1"/>
            <a:r>
              <a:rPr lang="en-US" dirty="0"/>
              <a:t>Search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6:22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365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46</a:t>
            </a:fld>
            <a:endParaRPr lang="en-US"/>
          </a:p>
        </p:txBody>
      </p:sp>
    </p:spTree>
    <p:extLst>
      <p:ext uri="{BB962C8B-B14F-4D97-AF65-F5344CB8AC3E}">
        <p14:creationId xmlns:p14="http://schemas.microsoft.com/office/powerpoint/2010/main" val="106813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57</a:t>
            </a:fld>
            <a:endParaRPr lang="en-US"/>
          </a:p>
        </p:txBody>
      </p:sp>
    </p:spTree>
    <p:extLst>
      <p:ext uri="{BB962C8B-B14F-4D97-AF65-F5344CB8AC3E}">
        <p14:creationId xmlns:p14="http://schemas.microsoft.com/office/powerpoint/2010/main" val="121647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59</a:t>
            </a:fld>
            <a:endParaRPr lang="en-US"/>
          </a:p>
        </p:txBody>
      </p:sp>
    </p:spTree>
    <p:extLst>
      <p:ext uri="{BB962C8B-B14F-4D97-AF65-F5344CB8AC3E}">
        <p14:creationId xmlns:p14="http://schemas.microsoft.com/office/powerpoint/2010/main" val="144109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r>
              <a:rPr lang="en-US" dirty="0" err="1"/>
              <a:t>Series.ipynb</a:t>
            </a:r>
            <a:r>
              <a:rPr lang="en-US" dirty="0"/>
              <a:t> (local)</a:t>
            </a:r>
          </a:p>
        </p:txBody>
      </p:sp>
      <p:sp>
        <p:nvSpPr>
          <p:cNvPr id="4" name="Slide Number Placeholder 3"/>
          <p:cNvSpPr>
            <a:spLocks noGrp="1"/>
          </p:cNvSpPr>
          <p:nvPr>
            <p:ph type="sldNum" sz="quarter" idx="5"/>
          </p:nvPr>
        </p:nvSpPr>
        <p:spPr/>
        <p:txBody>
          <a:bodyPr/>
          <a:lstStyle/>
          <a:p>
            <a:fld id="{47AFD16C-9B51-4AB9-AB46-DB7CE5593356}" type="slidenum">
              <a:rPr lang="en-US" smtClean="0"/>
              <a:t>61</a:t>
            </a:fld>
            <a:endParaRPr lang="en-US"/>
          </a:p>
        </p:txBody>
      </p:sp>
    </p:spTree>
    <p:extLst>
      <p:ext uri="{BB962C8B-B14F-4D97-AF65-F5344CB8AC3E}">
        <p14:creationId xmlns:p14="http://schemas.microsoft.com/office/powerpoint/2010/main" val="209088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66</a:t>
            </a:fld>
            <a:endParaRPr lang="en-US"/>
          </a:p>
        </p:txBody>
      </p:sp>
    </p:spTree>
    <p:extLst>
      <p:ext uri="{BB962C8B-B14F-4D97-AF65-F5344CB8AC3E}">
        <p14:creationId xmlns:p14="http://schemas.microsoft.com/office/powerpoint/2010/main" val="222615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learning with the known best practices – there are established patterns and good defaults</a:t>
            </a:r>
          </a:p>
          <a:p>
            <a:r>
              <a:rPr lang="en-US" dirty="0"/>
              <a:t>Learn the concepts that inform the decisions you need to make</a:t>
            </a:r>
          </a:p>
          <a:p>
            <a:r>
              <a:rPr lang="en-US" dirty="0"/>
              <a:t>Code in an iterative fashion, start simple, and layer in complexity</a:t>
            </a:r>
          </a:p>
        </p:txBody>
      </p:sp>
      <p:sp>
        <p:nvSpPr>
          <p:cNvPr id="4" name="Slide Number Placeholder 3"/>
          <p:cNvSpPr>
            <a:spLocks noGrp="1"/>
          </p:cNvSpPr>
          <p:nvPr>
            <p:ph type="sldNum" sz="quarter" idx="5"/>
          </p:nvPr>
        </p:nvSpPr>
        <p:spPr/>
        <p:txBody>
          <a:bodyPr/>
          <a:lstStyle/>
          <a:p>
            <a:fld id="{47AFD16C-9B51-4AB9-AB46-DB7CE5593356}" type="slidenum">
              <a:rPr lang="en-US" smtClean="0"/>
              <a:t>7</a:t>
            </a:fld>
            <a:endParaRPr lang="en-US"/>
          </a:p>
        </p:txBody>
      </p:sp>
    </p:spTree>
    <p:extLst>
      <p:ext uri="{BB962C8B-B14F-4D97-AF65-F5344CB8AC3E}">
        <p14:creationId xmlns:p14="http://schemas.microsoft.com/office/powerpoint/2010/main" val="386325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28824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332548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6/18/2019 6:22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5979" y="282840"/>
            <a:ext cx="7960042" cy="2449244"/>
          </a:xfrm>
          <a:prstGeom prst="rect">
            <a:avLst/>
          </a:prstGeom>
        </p:spPr>
      </p:pic>
    </p:spTree>
    <p:extLst>
      <p:ext uri="{BB962C8B-B14F-4D97-AF65-F5344CB8AC3E}">
        <p14:creationId xmlns:p14="http://schemas.microsoft.com/office/powerpoint/2010/main" val="409985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3928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5196141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086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9407742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75300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8166596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50310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70998441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9802304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5559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7944"/>
            <a:ext cx="12192000" cy="6858000"/>
          </a:xfrm>
          <a:prstGeom prst="rect">
            <a:avLst/>
          </a:prstGeom>
        </p:spPr>
      </p:pic>
    </p:spTree>
    <p:extLst>
      <p:ext uri="{BB962C8B-B14F-4D97-AF65-F5344CB8AC3E}">
        <p14:creationId xmlns:p14="http://schemas.microsoft.com/office/powerpoint/2010/main" val="90769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3075485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9529104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790495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338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792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1970715460"/>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00800"/>
            <a:ext cx="1382992" cy="302567"/>
          </a:xfrm>
          <a:prstGeom prst="rect">
            <a:avLst/>
          </a:prstGeom>
        </p:spPr>
      </p:pic>
    </p:spTree>
    <p:extLst>
      <p:ext uri="{BB962C8B-B14F-4D97-AF65-F5344CB8AC3E}">
        <p14:creationId xmlns:p14="http://schemas.microsoft.com/office/powerpoint/2010/main" val="5137314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54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2693" y="1189177"/>
            <a:ext cx="11283696" cy="1797415"/>
          </a:xfrm>
        </p:spPr>
        <p:txBody>
          <a:bodyPr>
            <a:spAutoFit/>
          </a:bodyPr>
          <a:lstStyle>
            <a:lvl1pPr marL="224097" indent="-224097">
              <a:buClr>
                <a:schemeClr val="tx1"/>
              </a:buClr>
              <a:buFont typeface="Wingdings" panose="05000000000000000000" pitchFamily="2" charset="2"/>
              <a:buChar char=""/>
              <a:defRPr sz="3200">
                <a:latin typeface="+mn-lt"/>
              </a:defRPr>
            </a:lvl1pPr>
            <a:lvl2pPr marL="393726" indent="-169629">
              <a:buClr>
                <a:schemeClr val="tx1"/>
              </a:buClr>
              <a:buFont typeface="Wingdings" panose="05000000000000000000" pitchFamily="2" charset="2"/>
              <a:buChar char=""/>
              <a:defRPr sz="2400"/>
            </a:lvl2pPr>
            <a:lvl3pPr marL="617822" indent="-224097">
              <a:buClr>
                <a:schemeClr val="tx1"/>
              </a:buClr>
              <a:buFont typeface="Wingdings" panose="05000000000000000000" pitchFamily="2" charset="2"/>
              <a:buChar char=""/>
              <a:defRPr sz="2000"/>
            </a:lvl3pPr>
            <a:lvl4pPr marL="841919" indent="-224097">
              <a:buClr>
                <a:schemeClr val="tx1"/>
              </a:buClr>
              <a:buFont typeface="Wingdings" panose="05000000000000000000" pitchFamily="2" charset="2"/>
              <a:buChar char=""/>
              <a:defRPr sz="1800"/>
            </a:lvl4pPr>
            <a:lvl5pPr marL="1066015" indent="-169629">
              <a:buClr>
                <a:schemeClr val="tx1"/>
              </a:buClr>
              <a:buFont typeface="Wingdings" panose="05000000000000000000" pitchFamily="2" charset="2"/>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C1B3C4A-18BD-452B-9005-0CADF8516173}"/>
              </a:ext>
            </a:extLst>
          </p:cNvPr>
          <p:cNvSpPr>
            <a:spLocks noGrp="1"/>
          </p:cNvSpPr>
          <p:nvPr>
            <p:ph type="title"/>
          </p:nvPr>
        </p:nvSpPr>
        <p:spPr>
          <a:xfrm>
            <a:off x="457201" y="296863"/>
            <a:ext cx="11279188" cy="603121"/>
          </a:xfrm>
        </p:spPr>
        <p:txBody>
          <a:bodyPr/>
          <a:lstStyle/>
          <a:p>
            <a:r>
              <a:rPr lang="en-US"/>
              <a:t>Click to edit Master title style</a:t>
            </a:r>
          </a:p>
        </p:txBody>
      </p:sp>
    </p:spTree>
    <p:extLst>
      <p:ext uri="{BB962C8B-B14F-4D97-AF65-F5344CB8AC3E}">
        <p14:creationId xmlns:p14="http://schemas.microsoft.com/office/powerpoint/2010/main" val="750233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rm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A489AFCA-EECD-4A8E-80AF-5422017E2E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606" y="-999218"/>
            <a:ext cx="5574688" cy="3135762"/>
          </a:xfrm>
          <a:prstGeom prst="rect">
            <a:avLst/>
          </a:prstGeom>
        </p:spPr>
      </p:pic>
    </p:spTree>
    <p:extLst>
      <p:ext uri="{BB962C8B-B14F-4D97-AF65-F5344CB8AC3E}">
        <p14:creationId xmlns:p14="http://schemas.microsoft.com/office/powerpoint/2010/main" val="249044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artn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7" name="Graphic 6">
            <a:extLst>
              <a:ext uri="{FF2B5EF4-FFF2-40B4-BE49-F238E27FC236}">
                <a16:creationId xmlns:a16="http://schemas.microsoft.com/office/drawing/2014/main" id="{6A7246A6-743C-4728-A2CB-D596DB5BB0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94004"/>
            <a:ext cx="12192000" cy="6858000"/>
          </a:xfrm>
          <a:prstGeom prst="rect">
            <a:avLst/>
          </a:prstGeom>
        </p:spPr>
      </p:pic>
    </p:spTree>
    <p:extLst>
      <p:ext uri="{BB962C8B-B14F-4D97-AF65-F5344CB8AC3E}">
        <p14:creationId xmlns:p14="http://schemas.microsoft.com/office/powerpoint/2010/main" val="36953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5085841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68454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8442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7233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86715984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402161942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51" r:id="rId5"/>
    <p:sldLayoutId id="2147483669" r:id="rId6"/>
    <p:sldLayoutId id="2147483673" r:id="rId7"/>
    <p:sldLayoutId id="2147483650" r:id="rId8"/>
    <p:sldLayoutId id="2147483660" r:id="rId9"/>
    <p:sldLayoutId id="2147483652" r:id="rId10"/>
    <p:sldLayoutId id="2147483661" r:id="rId11"/>
    <p:sldLayoutId id="2147483653" r:id="rId12"/>
    <p:sldLayoutId id="2147483662" r:id="rId13"/>
    <p:sldLayoutId id="2147483654" r:id="rId14"/>
    <p:sldLayoutId id="2147483663" r:id="rId15"/>
    <p:sldLayoutId id="2147483655" r:id="rId16"/>
    <p:sldLayoutId id="2147483664" r:id="rId17"/>
    <p:sldLayoutId id="2147483672" r:id="rId18"/>
    <p:sldLayoutId id="2147483656" r:id="rId19"/>
    <p:sldLayoutId id="2147483666" r:id="rId20"/>
    <p:sldLayoutId id="2147483665" r:id="rId21"/>
    <p:sldLayoutId id="2147483657" r:id="rId22"/>
    <p:sldLayoutId id="2147483667" r:id="rId23"/>
    <p:sldLayoutId id="2147483668" r:id="rId24"/>
    <p:sldLayoutId id="2147483675" r:id="rId25"/>
    <p:sldLayoutId id="2147483676" r:id="rId26"/>
    <p:sldLayoutId id="2147483677"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emf"/><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4.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37.sv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36.png"/><Relationship Id="rId14" Type="http://schemas.openxmlformats.org/officeDocument/2006/relationships/image" Target="../media/image60.png"/><Relationship Id="rId22" Type="http://schemas.openxmlformats.org/officeDocument/2006/relationships/image" Target="../media/image6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7.png"/><Relationship Id="rId3" Type="http://schemas.openxmlformats.org/officeDocument/2006/relationships/image" Target="../media/image83.jpg"/><Relationship Id="rId7" Type="http://schemas.openxmlformats.org/officeDocument/2006/relationships/image" Target="../media/image330.png"/><Relationship Id="rId12"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customXml" Target="../ink/ink1.xml"/><Relationship Id="rId11" Type="http://schemas.openxmlformats.org/officeDocument/2006/relationships/image" Target="../media/image85.png"/><Relationship Id="rId5" Type="http://schemas.openxmlformats.org/officeDocument/2006/relationships/image" Target="../media/image74.sv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340.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8.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it.ly/solliance-data-ai-resources"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diagramLayout" Target="../diagrams/layout2.xml"/><Relationship Id="rId7" Type="http://schemas.openxmlformats.org/officeDocument/2006/relationships/hyperlink" Target="http://en.wikipedia.org/wiki/Machine_learning"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598B337-6BF9-4432-BDFD-AE5B3103BFC6}"/>
              </a:ext>
            </a:extLst>
          </p:cNvPr>
          <p:cNvSpPr>
            <a:spLocks noGrp="1"/>
          </p:cNvSpPr>
          <p:nvPr>
            <p:ph type="subTitle" idx="1"/>
          </p:nvPr>
        </p:nvSpPr>
        <p:spPr/>
        <p:txBody>
          <a:bodyPr/>
          <a:lstStyle/>
          <a:p>
            <a:r>
              <a:rPr lang="en-US" dirty="0"/>
              <a:t>Deep Learning for Developers</a:t>
            </a:r>
          </a:p>
        </p:txBody>
      </p:sp>
    </p:spTree>
    <p:extLst>
      <p:ext uri="{BB962C8B-B14F-4D97-AF65-F5344CB8AC3E}">
        <p14:creationId xmlns:p14="http://schemas.microsoft.com/office/powerpoint/2010/main" val="29164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p:txBody>
          <a:bodyPr>
            <a:normAutofit/>
          </a:bodyPr>
          <a:lstStyle/>
          <a:p>
            <a:r>
              <a:rPr lang="en-US" dirty="0"/>
              <a:t>Machine learning and deep learning</a:t>
            </a:r>
          </a:p>
        </p:txBody>
      </p:sp>
      <p:graphicFrame>
        <p:nvGraphicFramePr>
          <p:cNvPr id="3" name="Table 2">
            <a:extLst>
              <a:ext uri="{FF2B5EF4-FFF2-40B4-BE49-F238E27FC236}">
                <a16:creationId xmlns:a16="http://schemas.microsoft.com/office/drawing/2014/main" id="{755F9284-F70C-460D-9045-DD03BC832CD8}"/>
              </a:ext>
            </a:extLst>
          </p:cNvPr>
          <p:cNvGraphicFramePr>
            <a:graphicFrameLocks noGrp="1"/>
          </p:cNvGraphicFramePr>
          <p:nvPr>
            <p:extLst/>
          </p:nvPr>
        </p:nvGraphicFramePr>
        <p:xfrm>
          <a:off x="2709772" y="2521610"/>
          <a:ext cx="7328344" cy="1539897"/>
        </p:xfrm>
        <a:graphic>
          <a:graphicData uri="http://schemas.openxmlformats.org/drawingml/2006/table">
            <a:tbl>
              <a:tblPr firstRow="1" firstCol="1" bandRow="1">
                <a:tableStyleId>{5C22544A-7EE6-4342-B048-85BDC9FD1C3A}</a:tableStyleId>
              </a:tblPr>
              <a:tblGrid>
                <a:gridCol w="3664172">
                  <a:extLst>
                    <a:ext uri="{9D8B030D-6E8A-4147-A177-3AD203B41FA5}">
                      <a16:colId xmlns:a16="http://schemas.microsoft.com/office/drawing/2014/main" val="879870268"/>
                    </a:ext>
                  </a:extLst>
                </a:gridCol>
                <a:gridCol w="3664172">
                  <a:extLst>
                    <a:ext uri="{9D8B030D-6E8A-4147-A177-3AD203B41FA5}">
                      <a16:colId xmlns:a16="http://schemas.microsoft.com/office/drawing/2014/main" val="315030965"/>
                    </a:ext>
                  </a:extLst>
                </a:gridCol>
              </a:tblGrid>
              <a:tr h="769257">
                <a:tc gridSpan="2">
                  <a:txBody>
                    <a:bodyPr/>
                    <a:lstStyle/>
                    <a:p>
                      <a:pPr marL="0" marR="0" algn="ctr">
                        <a:spcBef>
                          <a:spcPts val="0"/>
                        </a:spcBef>
                        <a:spcAft>
                          <a:spcPts val="600"/>
                        </a:spcAft>
                      </a:pPr>
                      <a:r>
                        <a:rPr lang="de-DE" sz="2300" cap="all" spc="50" dirty="0">
                          <a:effectLst/>
                        </a:rPr>
                        <a:t>Artificial Intelligence</a:t>
                      </a:r>
                      <a:endParaRPr lang="en-US" sz="2300" b="1" cap="all" spc="50" dirty="0">
                        <a:solidFill>
                          <a:srgbClr val="222222"/>
                        </a:solidFill>
                        <a:effectLst/>
                        <a:latin typeface="Segoe Pro"/>
                        <a:ea typeface="Times New Roman" panose="02020603050405020304" pitchFamily="18" charset="0"/>
                        <a:cs typeface="Open Sans"/>
                      </a:endParaRPr>
                    </a:p>
                  </a:txBody>
                  <a:tcPr marL="131642" marR="131642" marT="65821" marB="65821"/>
                </a:tc>
                <a:tc hMerge="1">
                  <a:txBody>
                    <a:bodyPr/>
                    <a:lstStyle/>
                    <a:p>
                      <a:endParaRPr lang="en-US"/>
                    </a:p>
                  </a:txBody>
                  <a:tcPr/>
                </a:tc>
                <a:extLst>
                  <a:ext uri="{0D108BD9-81ED-4DB2-BD59-A6C34878D82A}">
                    <a16:rowId xmlns:a16="http://schemas.microsoft.com/office/drawing/2014/main" val="2129568381"/>
                  </a:ext>
                </a:extLst>
              </a:tr>
              <a:tr h="770640">
                <a:tc>
                  <a:txBody>
                    <a:bodyPr/>
                    <a:lstStyle/>
                    <a:p>
                      <a:pPr marL="0" marR="0" algn="ctr">
                        <a:lnSpc>
                          <a:spcPct val="100000"/>
                        </a:lnSpc>
                        <a:spcBef>
                          <a:spcPts val="0"/>
                        </a:spcBef>
                        <a:spcAft>
                          <a:spcPts val="0"/>
                        </a:spcAft>
                      </a:pPr>
                      <a:r>
                        <a:rPr lang="de-DE" sz="2300" dirty="0">
                          <a:effectLst/>
                        </a:rPr>
                        <a:t>Machine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tc>
                  <a:txBody>
                    <a:bodyPr/>
                    <a:lstStyle/>
                    <a:p>
                      <a:pPr marL="0" marR="0" algn="ctr">
                        <a:lnSpc>
                          <a:spcPct val="100000"/>
                        </a:lnSpc>
                        <a:spcBef>
                          <a:spcPts val="0"/>
                        </a:spcBef>
                        <a:spcAft>
                          <a:spcPts val="0"/>
                        </a:spcAft>
                      </a:pPr>
                      <a:r>
                        <a:rPr lang="de-DE" sz="2300" dirty="0">
                          <a:effectLst/>
                        </a:rPr>
                        <a:t>Deep Learning</a:t>
                      </a:r>
                      <a:endParaRPr lang="en-US" sz="2300" dirty="0">
                        <a:effectLst/>
                        <a:latin typeface="Segoe Pro"/>
                        <a:ea typeface="Calibri" panose="020F0502020204030204" pitchFamily="34" charset="0"/>
                        <a:cs typeface="Times New Roman" panose="02020603050405020304" pitchFamily="18" charset="0"/>
                      </a:endParaRPr>
                    </a:p>
                  </a:txBody>
                  <a:tcPr marL="209798" marR="209798" marT="209798" marB="209798"/>
                </a:tc>
                <a:extLst>
                  <a:ext uri="{0D108BD9-81ED-4DB2-BD59-A6C34878D82A}">
                    <a16:rowId xmlns:a16="http://schemas.microsoft.com/office/drawing/2014/main" val="4134010275"/>
                  </a:ext>
                </a:extLst>
              </a:tr>
            </a:tbl>
          </a:graphicData>
        </a:graphic>
      </p:graphicFrame>
      <p:sp>
        <p:nvSpPr>
          <p:cNvPr id="5" name="TextBox 4">
            <a:extLst>
              <a:ext uri="{FF2B5EF4-FFF2-40B4-BE49-F238E27FC236}">
                <a16:creationId xmlns:a16="http://schemas.microsoft.com/office/drawing/2014/main" id="{F9ED3213-FD2C-4CE7-8DBD-8E7B964FB08F}"/>
              </a:ext>
            </a:extLst>
          </p:cNvPr>
          <p:cNvSpPr txBox="1"/>
          <p:nvPr/>
        </p:nvSpPr>
        <p:spPr>
          <a:xfrm>
            <a:off x="2709772" y="4338084"/>
            <a:ext cx="7328344" cy="646331"/>
          </a:xfrm>
          <a:prstGeom prst="rect">
            <a:avLst/>
          </a:prstGeom>
          <a:noFill/>
        </p:spPr>
        <p:txBody>
          <a:bodyPr wrap="square" rtlCol="0">
            <a:spAutoFit/>
          </a:bodyPr>
          <a:lstStyle/>
          <a:p>
            <a:r>
              <a:rPr lang="en-US" dirty="0"/>
              <a:t>Different approaches to a similar goal.</a:t>
            </a:r>
          </a:p>
          <a:p>
            <a:endParaRPr lang="en-US" dirty="0"/>
          </a:p>
        </p:txBody>
      </p:sp>
      <p:sp>
        <p:nvSpPr>
          <p:cNvPr id="6" name="TextBox 5">
            <a:extLst>
              <a:ext uri="{FF2B5EF4-FFF2-40B4-BE49-F238E27FC236}">
                <a16:creationId xmlns:a16="http://schemas.microsoft.com/office/drawing/2014/main" id="{B465AAB6-13BD-4A56-8E7F-CF4BF8DF3C15}"/>
              </a:ext>
            </a:extLst>
          </p:cNvPr>
          <p:cNvSpPr txBox="1"/>
          <p:nvPr/>
        </p:nvSpPr>
        <p:spPr>
          <a:xfrm>
            <a:off x="2709772" y="4716475"/>
            <a:ext cx="797726" cy="769441"/>
          </a:xfrm>
          <a:prstGeom prst="rect">
            <a:avLst/>
          </a:prstGeom>
          <a:noFill/>
        </p:spPr>
        <p:txBody>
          <a:bodyPr wrap="square" rtlCol="0">
            <a:spAutoFit/>
          </a:bodyPr>
          <a:lstStyle/>
          <a:p>
            <a:r>
              <a:rPr lang="en-US" sz="4400" dirty="0">
                <a:latin typeface="Algerian" panose="04020705040A02060702" pitchFamily="82" charset="0"/>
              </a:rPr>
              <a:t>X</a:t>
            </a:r>
          </a:p>
        </p:txBody>
      </p:sp>
      <p:sp>
        <p:nvSpPr>
          <p:cNvPr id="7" name="Arrow: Right 6">
            <a:extLst>
              <a:ext uri="{FF2B5EF4-FFF2-40B4-BE49-F238E27FC236}">
                <a16:creationId xmlns:a16="http://schemas.microsoft.com/office/drawing/2014/main" id="{FAE9448C-0E1C-47B1-87A0-569A02267E32}"/>
              </a:ext>
            </a:extLst>
          </p:cNvPr>
          <p:cNvSpPr/>
          <p:nvPr/>
        </p:nvSpPr>
        <p:spPr>
          <a:xfrm>
            <a:off x="3353326" y="4834673"/>
            <a:ext cx="978195" cy="53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f(x)</a:t>
            </a:r>
          </a:p>
        </p:txBody>
      </p:sp>
      <p:sp>
        <p:nvSpPr>
          <p:cNvPr id="8" name="TextBox 7">
            <a:extLst>
              <a:ext uri="{FF2B5EF4-FFF2-40B4-BE49-F238E27FC236}">
                <a16:creationId xmlns:a16="http://schemas.microsoft.com/office/drawing/2014/main" id="{E2197BCA-459B-401A-9A60-A250BD0593DB}"/>
              </a:ext>
            </a:extLst>
          </p:cNvPr>
          <p:cNvSpPr txBox="1"/>
          <p:nvPr/>
        </p:nvSpPr>
        <p:spPr>
          <a:xfrm>
            <a:off x="4398577" y="4727817"/>
            <a:ext cx="797726" cy="769441"/>
          </a:xfrm>
          <a:prstGeom prst="rect">
            <a:avLst/>
          </a:prstGeom>
          <a:noFill/>
        </p:spPr>
        <p:txBody>
          <a:bodyPr wrap="square" rtlCol="0">
            <a:spAutoFit/>
          </a:bodyPr>
          <a:lstStyle/>
          <a:p>
            <a:r>
              <a:rPr lang="en-US" sz="4400" dirty="0">
                <a:latin typeface="Arial Black" panose="020B0A04020102020204" pitchFamily="34" charset="0"/>
              </a:rPr>
              <a:t>Y</a:t>
            </a:r>
          </a:p>
        </p:txBody>
      </p:sp>
      <p:sp>
        <p:nvSpPr>
          <p:cNvPr id="9" name="TextBox 8">
            <a:extLst>
              <a:ext uri="{FF2B5EF4-FFF2-40B4-BE49-F238E27FC236}">
                <a16:creationId xmlns:a16="http://schemas.microsoft.com/office/drawing/2014/main" id="{21692E26-C7D0-48AE-B966-AEB990C0B488}"/>
              </a:ext>
            </a:extLst>
          </p:cNvPr>
          <p:cNvSpPr txBox="1"/>
          <p:nvPr/>
        </p:nvSpPr>
        <p:spPr>
          <a:xfrm>
            <a:off x="2709772" y="5639383"/>
            <a:ext cx="5045149" cy="1200329"/>
          </a:xfrm>
          <a:prstGeom prst="rect">
            <a:avLst/>
          </a:prstGeom>
          <a:noFill/>
        </p:spPr>
        <p:txBody>
          <a:bodyPr wrap="square" rtlCol="0">
            <a:spAutoFit/>
          </a:bodyPr>
          <a:lstStyle/>
          <a:p>
            <a:r>
              <a:rPr lang="en-US" dirty="0"/>
              <a:t>The goal is learning a way to meaningfully transform data, to learn useful representations of the input data to get us closer to the expected output.</a:t>
            </a:r>
          </a:p>
          <a:p>
            <a:endParaRPr lang="en-US" dirty="0"/>
          </a:p>
        </p:txBody>
      </p:sp>
    </p:spTree>
    <p:extLst>
      <p:ext uri="{BB962C8B-B14F-4D97-AF65-F5344CB8AC3E}">
        <p14:creationId xmlns:p14="http://schemas.microsoft.com/office/powerpoint/2010/main" val="14208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73858617"/>
              </p:ext>
            </p:extLst>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idx="1"/>
          </p:nvPr>
        </p:nvSpPr>
        <p:spPr/>
        <p:txBody>
          <a:bodyPr>
            <a:normAutofit fontScale="92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sz="2400" i="1" dirty="0"/>
              <a:t>Machine learning and deep learning exhibits comparatively </a:t>
            </a:r>
            <a:r>
              <a:rPr lang="en-US" sz="2400" i="1" dirty="0">
                <a:solidFill>
                  <a:schemeClr val="accent2"/>
                </a:solidFill>
              </a:rPr>
              <a:t>little mathematical theory</a:t>
            </a:r>
            <a:r>
              <a:rPr lang="en-US" sz="2400" i="1" dirty="0"/>
              <a:t> [compared to statistical analysis] and is </a:t>
            </a:r>
            <a:r>
              <a:rPr lang="en-US" sz="2400" i="1" dirty="0">
                <a:solidFill>
                  <a:schemeClr val="accent2"/>
                </a:solidFill>
              </a:rPr>
              <a:t>engineering oriented</a:t>
            </a:r>
            <a:r>
              <a:rPr lang="en-US" sz="2400" i="1" dirty="0"/>
              <a:t>.</a:t>
            </a:r>
          </a:p>
          <a:p>
            <a:pPr marL="0" indent="0">
              <a:buNone/>
            </a:pPr>
            <a:r>
              <a:rPr lang="en-US" sz="2400" i="1" dirty="0"/>
              <a:t>It’s </a:t>
            </a:r>
            <a:r>
              <a:rPr lang="en-US" sz="2400" i="1" dirty="0">
                <a:solidFill>
                  <a:schemeClr val="accent2"/>
                </a:solidFill>
              </a:rPr>
              <a:t>a hands-on discipline </a:t>
            </a:r>
            <a:r>
              <a:rPr lang="en-US" sz="2400" i="1" dirty="0"/>
              <a:t>in which ideas are proven empirically more often than theoretically.</a:t>
            </a:r>
          </a:p>
          <a:p>
            <a:pPr marL="0" indent="0" algn="r">
              <a:buNone/>
            </a:pPr>
            <a:br>
              <a:rPr lang="en-US" sz="2000" dirty="0"/>
            </a:b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22457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3870960" y="156464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067560" y="156972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067560" y="2235200"/>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366000" y="1844040"/>
            <a:ext cx="1173480" cy="3251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241040" y="17322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241040" y="239776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6736080" y="20066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3870960" y="346900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067560" y="3474085"/>
            <a:ext cx="1173480" cy="325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067560" y="4139565"/>
            <a:ext cx="1173480" cy="325120"/>
          </a:xfrm>
          <a:prstGeom prst="rect">
            <a:avLst/>
          </a:prstGeom>
          <a:solidFill>
            <a:schemeClr val="accent2"/>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366000" y="374840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241040" y="36366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241040" y="430212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6736080" y="39109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2788920" y="484655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38113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38704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227294"/>
            <a:ext cx="10515600" cy="805307"/>
          </a:xfrm>
        </p:spPr>
        <p:txBody>
          <a:bodyPr>
            <a:normAutofit fontScale="90000"/>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extLst>
              <p:ext uri="{D42A27DB-BD31-4B8C-83A1-F6EECF244321}">
                <p14:modId xmlns:p14="http://schemas.microsoft.com/office/powerpoint/2010/main" val="4254892457"/>
              </p:ext>
            </p:extLst>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77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878" y="2840493"/>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1407" y="3158056"/>
            <a:ext cx="831754" cy="1152824"/>
            <a:chOff x="10770500" y="3158056"/>
            <a:chExt cx="831754" cy="1152824"/>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do data science on Azure?</a:t>
            </a:r>
          </a:p>
        </p:txBody>
      </p:sp>
      <p:grpSp>
        <p:nvGrpSpPr>
          <p:cNvPr id="10" name="Group 9"/>
          <p:cNvGrpSpPr/>
          <p:nvPr/>
        </p:nvGrpSpPr>
        <p:grpSpPr>
          <a:xfrm>
            <a:off x="1430125" y="1598713"/>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1" name="Group 10"/>
          <p:cNvGrpSpPr/>
          <p:nvPr/>
        </p:nvGrpSpPr>
        <p:grpSpPr>
          <a:xfrm>
            <a:off x="1443826" y="3996937"/>
            <a:ext cx="1813844" cy="2093450"/>
            <a:chOff x="3453073" y="1596953"/>
            <a:chExt cx="4433751" cy="5117218"/>
          </a:xfrm>
        </p:grpSpPr>
        <p:sp>
          <p:nvSpPr>
            <p:cNvPr id="6" name="Title 3"/>
            <p:cNvSpPr txBox="1">
              <a:spLocks/>
            </p:cNvSpPr>
            <p:nvPr/>
          </p:nvSpPr>
          <p:spPr>
            <a:xfrm>
              <a:off x="3453073" y="5004413"/>
              <a:ext cx="4433751" cy="170975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SQL Server </a:t>
              </a:r>
              <a:br>
                <a:rPr lang="en-US" sz="2000" dirty="0">
                  <a:solidFill>
                    <a:schemeClr val="tx2"/>
                  </a:solidFill>
                </a:rPr>
              </a:br>
              <a:r>
                <a:rPr lang="en-US" sz="2000" dirty="0">
                  <a:solidFill>
                    <a:schemeClr val="tx2"/>
                  </a:solidFill>
                </a:rPr>
                <a:t>Machine</a:t>
              </a:r>
              <a:br>
                <a:rPr lang="en-US" sz="2000" dirty="0">
                  <a:solidFill>
                    <a:schemeClr val="tx2"/>
                  </a:solidFill>
                </a:rPr>
              </a:br>
              <a:r>
                <a:rPr lang="en-US" sz="2000" dirty="0">
                  <a:solidFill>
                    <a:schemeClr val="tx2"/>
                  </a:solidFill>
                </a:rPr>
                <a:t>Learning 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760" y="1596953"/>
              <a:ext cx="3008376" cy="3008376"/>
            </a:xfrm>
            <a:prstGeom prst="rect">
              <a:avLst/>
            </a:prstGeom>
          </p:spPr>
        </p:pic>
      </p:grpSp>
      <p:grpSp>
        <p:nvGrpSpPr>
          <p:cNvPr id="12" name="Group 11"/>
          <p:cNvGrpSpPr/>
          <p:nvPr/>
        </p:nvGrpSpPr>
        <p:grpSpPr>
          <a:xfrm>
            <a:off x="3598770" y="1172493"/>
            <a:ext cx="2232379" cy="2175589"/>
            <a:chOff x="7162800" y="2348180"/>
            <a:chExt cx="4433751" cy="4320961"/>
          </a:xfrm>
        </p:grpSpPr>
        <p:sp>
          <p:nvSpPr>
            <p:cNvPr id="8" name="Title 3"/>
            <p:cNvSpPr txBox="1">
              <a:spLocks/>
            </p:cNvSpPr>
            <p:nvPr/>
          </p:nvSpPr>
          <p:spPr>
            <a:xfrm>
              <a:off x="7162800" y="5743004"/>
              <a:ext cx="4433751" cy="926137"/>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Spark on</a:t>
              </a:r>
              <a:br>
                <a:rPr lang="en-US" sz="2000" dirty="0">
                  <a:solidFill>
                    <a:schemeClr val="tx2"/>
                  </a:solidFill>
                </a:rPr>
              </a:br>
              <a:r>
                <a:rPr lang="en-US" sz="2000" dirty="0">
                  <a:solidFill>
                    <a:schemeClr val="tx2"/>
                  </a:solidFill>
                </a:rPr>
                <a:t>HDInsight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74" y="2348180"/>
              <a:ext cx="2976092" cy="3008439"/>
            </a:xfrm>
            <a:prstGeom prst="rect">
              <a:avLst/>
            </a:prstGeom>
          </p:spPr>
        </p:pic>
      </p:grpSp>
      <p:grpSp>
        <p:nvGrpSpPr>
          <p:cNvPr id="3" name="Group 2">
            <a:extLst>
              <a:ext uri="{FF2B5EF4-FFF2-40B4-BE49-F238E27FC236}">
                <a16:creationId xmlns:a16="http://schemas.microsoft.com/office/drawing/2014/main" id="{3F529DB7-7715-4460-92E9-81BA2550F761}"/>
              </a:ext>
            </a:extLst>
          </p:cNvPr>
          <p:cNvGrpSpPr/>
          <p:nvPr/>
        </p:nvGrpSpPr>
        <p:grpSpPr>
          <a:xfrm>
            <a:off x="8950069" y="4108515"/>
            <a:ext cx="1813844" cy="1731297"/>
            <a:chOff x="8815330" y="3118925"/>
            <a:chExt cx="2895724" cy="2763942"/>
          </a:xfrm>
        </p:grpSpPr>
        <p:pic>
          <p:nvPicPr>
            <p:cNvPr id="13" name="Content Placeholder 6">
              <a:extLst>
                <a:ext uri="{FF2B5EF4-FFF2-40B4-BE49-F238E27FC236}">
                  <a16:creationId xmlns:a16="http://schemas.microsoft.com/office/drawing/2014/main" id="{10E115BE-D370-4EE8-925D-C959C96B8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905" y="3118925"/>
              <a:ext cx="2450575" cy="1861050"/>
            </a:xfrm>
            <a:prstGeom prst="rect">
              <a:avLst/>
            </a:prstGeom>
          </p:spPr>
        </p:pic>
        <p:sp>
          <p:nvSpPr>
            <p:cNvPr id="14" name="Title 3">
              <a:extLst>
                <a:ext uri="{FF2B5EF4-FFF2-40B4-BE49-F238E27FC236}">
                  <a16:creationId xmlns:a16="http://schemas.microsoft.com/office/drawing/2014/main" id="{C0BD4E15-933E-4A57-B667-98F4C00F4487}"/>
                </a:ext>
              </a:extLst>
            </p:cNvPr>
            <p:cNvSpPr txBox="1">
              <a:spLocks/>
            </p:cNvSpPr>
            <p:nvPr/>
          </p:nvSpPr>
          <p:spPr>
            <a:xfrm>
              <a:off x="8815330" y="5138428"/>
              <a:ext cx="2895724" cy="74443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Notebooks</a:t>
              </a:r>
            </a:p>
          </p:txBody>
        </p:sp>
      </p:grpSp>
      <p:grpSp>
        <p:nvGrpSpPr>
          <p:cNvPr id="16" name="Group 15">
            <a:extLst>
              <a:ext uri="{FF2B5EF4-FFF2-40B4-BE49-F238E27FC236}">
                <a16:creationId xmlns:a16="http://schemas.microsoft.com/office/drawing/2014/main" id="{787DC57B-0DFB-4CC4-B734-3A6FA854CEF2}"/>
              </a:ext>
            </a:extLst>
          </p:cNvPr>
          <p:cNvGrpSpPr/>
          <p:nvPr/>
        </p:nvGrpSpPr>
        <p:grpSpPr>
          <a:xfrm>
            <a:off x="6034137" y="1142115"/>
            <a:ext cx="2232379" cy="2148049"/>
            <a:chOff x="7162800" y="2402877"/>
            <a:chExt cx="4433751" cy="4266265"/>
          </a:xfrm>
        </p:grpSpPr>
        <p:sp>
          <p:nvSpPr>
            <p:cNvPr id="17" name="Title 3">
              <a:extLst>
                <a:ext uri="{FF2B5EF4-FFF2-40B4-BE49-F238E27FC236}">
                  <a16:creationId xmlns:a16="http://schemas.microsoft.com/office/drawing/2014/main" id="{EADE8AFF-9436-4E54-87B3-EC7A6659697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Databricks</a:t>
              </a:r>
            </a:p>
          </p:txBody>
        </p:sp>
        <p:pic>
          <p:nvPicPr>
            <p:cNvPr id="18" name="Picture 17">
              <a:extLst>
                <a:ext uri="{FF2B5EF4-FFF2-40B4-BE49-F238E27FC236}">
                  <a16:creationId xmlns:a16="http://schemas.microsoft.com/office/drawing/2014/main" id="{7F0012B1-C873-4F1C-82FB-4CF546EF5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700" y="2402877"/>
              <a:ext cx="2899042" cy="2899044"/>
            </a:xfrm>
            <a:prstGeom prst="rect">
              <a:avLst/>
            </a:prstGeom>
          </p:spPr>
        </p:pic>
      </p:grpSp>
      <p:grpSp>
        <p:nvGrpSpPr>
          <p:cNvPr id="27" name="Group 26">
            <a:extLst>
              <a:ext uri="{FF2B5EF4-FFF2-40B4-BE49-F238E27FC236}">
                <a16:creationId xmlns:a16="http://schemas.microsoft.com/office/drawing/2014/main" id="{3BCC175A-EC5B-4A1A-8326-7D7B47E54435}"/>
              </a:ext>
            </a:extLst>
          </p:cNvPr>
          <p:cNvGrpSpPr/>
          <p:nvPr/>
        </p:nvGrpSpPr>
        <p:grpSpPr>
          <a:xfrm>
            <a:off x="6360853" y="4111355"/>
            <a:ext cx="1813844" cy="2224986"/>
            <a:chOff x="3453073" y="1596953"/>
            <a:chExt cx="4433751" cy="5438745"/>
          </a:xfrm>
        </p:grpSpPr>
        <p:sp>
          <p:nvSpPr>
            <p:cNvPr id="28" name="Title 3">
              <a:extLst>
                <a:ext uri="{FF2B5EF4-FFF2-40B4-BE49-F238E27FC236}">
                  <a16:creationId xmlns:a16="http://schemas.microsoft.com/office/drawing/2014/main" id="{2E866722-EAD4-49A9-96C9-E07A952B841A}"/>
                </a:ext>
              </a:extLst>
            </p:cNvPr>
            <p:cNvSpPr txBox="1">
              <a:spLocks/>
            </p:cNvSpPr>
            <p:nvPr/>
          </p:nvSpPr>
          <p:spPr>
            <a:xfrm>
              <a:off x="3453073" y="5004413"/>
              <a:ext cx="4433751" cy="2031285"/>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Data Science or </a:t>
              </a:r>
              <a:br>
                <a:rPr lang="en-US" sz="2000" dirty="0">
                  <a:solidFill>
                    <a:schemeClr val="tx2"/>
                  </a:solidFill>
                </a:rPr>
              </a:br>
              <a:r>
                <a:rPr lang="en-US" sz="2000" dirty="0">
                  <a:solidFill>
                    <a:schemeClr val="tx2"/>
                  </a:solidFill>
                </a:rPr>
                <a:t>Deep Learning</a:t>
              </a:r>
              <a:br>
                <a:rPr lang="en-US" sz="2000" dirty="0">
                  <a:solidFill>
                    <a:schemeClr val="tx2"/>
                  </a:solidFill>
                </a:rPr>
              </a:br>
              <a:r>
                <a:rPr lang="en-US" sz="2000" dirty="0">
                  <a:solidFill>
                    <a:schemeClr val="tx2"/>
                  </a:solidFill>
                </a:rPr>
                <a:t>VM</a:t>
              </a:r>
            </a:p>
          </p:txBody>
        </p:sp>
        <p:pic>
          <p:nvPicPr>
            <p:cNvPr id="29" name="Picture 28">
              <a:extLst>
                <a:ext uri="{FF2B5EF4-FFF2-40B4-BE49-F238E27FC236}">
                  <a16:creationId xmlns:a16="http://schemas.microsoft.com/office/drawing/2014/main" id="{43494E6B-115C-4B0B-9CFD-82598DE3E2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417" y="1596953"/>
              <a:ext cx="2997064" cy="3008375"/>
            </a:xfrm>
            <a:prstGeom prst="rect">
              <a:avLst/>
            </a:prstGeom>
          </p:spPr>
        </p:pic>
      </p:grpSp>
      <p:grpSp>
        <p:nvGrpSpPr>
          <p:cNvPr id="34" name="Group 33">
            <a:extLst>
              <a:ext uri="{FF2B5EF4-FFF2-40B4-BE49-F238E27FC236}">
                <a16:creationId xmlns:a16="http://schemas.microsoft.com/office/drawing/2014/main" id="{FB9BB612-CB38-4DFA-9FB9-AC72FEDEA5A0}"/>
              </a:ext>
            </a:extLst>
          </p:cNvPr>
          <p:cNvGrpSpPr/>
          <p:nvPr/>
        </p:nvGrpSpPr>
        <p:grpSpPr>
          <a:xfrm>
            <a:off x="3598770" y="3996937"/>
            <a:ext cx="2232379" cy="2148049"/>
            <a:chOff x="7162800" y="2402877"/>
            <a:chExt cx="4433751" cy="4266265"/>
          </a:xfrm>
        </p:grpSpPr>
        <p:sp>
          <p:nvSpPr>
            <p:cNvPr id="35" name="Title 3">
              <a:extLst>
                <a:ext uri="{FF2B5EF4-FFF2-40B4-BE49-F238E27FC236}">
                  <a16:creationId xmlns:a16="http://schemas.microsoft.com/office/drawing/2014/main" id="{A6D81FA1-7515-4F46-8493-87D24F5DD35E}"/>
                </a:ext>
              </a:extLst>
            </p:cNvPr>
            <p:cNvSpPr txBox="1">
              <a:spLocks/>
            </p:cNvSpPr>
            <p:nvPr/>
          </p:nvSpPr>
          <p:spPr>
            <a:xfrm>
              <a:off x="7162800" y="5743004"/>
              <a:ext cx="4433751" cy="92613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ML </a:t>
              </a:r>
              <a:br>
                <a:rPr lang="en-US" sz="2000" dirty="0">
                  <a:solidFill>
                    <a:schemeClr val="tx2"/>
                  </a:solidFill>
                </a:rPr>
              </a:br>
              <a:r>
                <a:rPr lang="en-US" sz="2000" dirty="0">
                  <a:solidFill>
                    <a:schemeClr val="tx2"/>
                  </a:solidFill>
                </a:rPr>
                <a:t>Server</a:t>
              </a:r>
            </a:p>
          </p:txBody>
        </p:sp>
        <p:pic>
          <p:nvPicPr>
            <p:cNvPr id="36" name="Picture 35">
              <a:extLst>
                <a:ext uri="{FF2B5EF4-FFF2-40B4-BE49-F238E27FC236}">
                  <a16:creationId xmlns:a16="http://schemas.microsoft.com/office/drawing/2014/main" id="{1C67BECF-18F3-4C8E-A27C-830B21BB5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700" y="2402877"/>
              <a:ext cx="2899041" cy="2899043"/>
            </a:xfrm>
            <a:prstGeom prst="rect">
              <a:avLst/>
            </a:prstGeom>
          </p:spPr>
        </p:pic>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401A-7F80-4815-83A2-B4731BE130AD}"/>
              </a:ext>
            </a:extLst>
          </p:cNvPr>
          <p:cNvSpPr>
            <a:spLocks noGrp="1"/>
          </p:cNvSpPr>
          <p:nvPr>
            <p:ph type="title"/>
          </p:nvPr>
        </p:nvSpPr>
        <p:spPr/>
        <p:txBody>
          <a:bodyPr/>
          <a:lstStyle/>
          <a:p>
            <a:r>
              <a:rPr lang="en-US" dirty="0"/>
              <a:t>Data Science VM</a:t>
            </a:r>
          </a:p>
        </p:txBody>
      </p:sp>
      <p:pic>
        <p:nvPicPr>
          <p:cNvPr id="3" name="Picture 2">
            <a:extLst>
              <a:ext uri="{FF2B5EF4-FFF2-40B4-BE49-F238E27FC236}">
                <a16:creationId xmlns:a16="http://schemas.microsoft.com/office/drawing/2014/main" id="{9A0B2795-762E-419B-85A6-87433B5D45DC}"/>
              </a:ext>
            </a:extLst>
          </p:cNvPr>
          <p:cNvPicPr>
            <a:picLocks noChangeAspect="1"/>
          </p:cNvPicPr>
          <p:nvPr/>
        </p:nvPicPr>
        <p:blipFill>
          <a:blip r:embed="rId2"/>
          <a:stretch>
            <a:fillRect/>
          </a:stretch>
        </p:blipFill>
        <p:spPr>
          <a:xfrm>
            <a:off x="2286087" y="1257306"/>
            <a:ext cx="7619827" cy="5272586"/>
          </a:xfrm>
          <a:prstGeom prst="rect">
            <a:avLst/>
          </a:prstGeom>
        </p:spPr>
      </p:pic>
    </p:spTree>
    <p:extLst>
      <p:ext uri="{BB962C8B-B14F-4D97-AF65-F5344CB8AC3E}">
        <p14:creationId xmlns:p14="http://schemas.microsoft.com/office/powerpoint/2010/main" val="12819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0E5DF768-8E13-4EEC-9F2E-A3A2ABACD111}"/>
              </a:ext>
            </a:extLst>
          </p:cNvPr>
          <p:cNvSpPr txBox="1"/>
          <p:nvPr/>
        </p:nvSpPr>
        <p:spPr>
          <a:xfrm>
            <a:off x="2994444" y="6480255"/>
            <a:ext cx="1549270" cy="307777"/>
          </a:xfrm>
          <a:prstGeom prst="rect">
            <a:avLst/>
          </a:prstGeom>
          <a:noFill/>
        </p:spPr>
        <p:txBody>
          <a:bodyPr wrap="none" rtlCol="0">
            <a:spAutoFit/>
          </a:bodyPr>
          <a:lstStyle/>
          <a:p>
            <a:r>
              <a:rPr lang="en-US" sz="1400" dirty="0">
                <a:solidFill>
                  <a:schemeClr val="tx1">
                    <a:lumMod val="90000"/>
                    <a:lumOff val="10000"/>
                  </a:schemeClr>
                </a:solidFill>
              </a:rPr>
              <a:t>Make predictions</a:t>
            </a:r>
          </a:p>
        </p:txBody>
      </p:sp>
      <p:sp>
        <p:nvSpPr>
          <p:cNvPr id="88" name="TextBox 87">
            <a:extLst>
              <a:ext uri="{FF2B5EF4-FFF2-40B4-BE49-F238E27FC236}">
                <a16:creationId xmlns:a16="http://schemas.microsoft.com/office/drawing/2014/main" id="{623E92E5-F6BB-4E3D-936A-B983BBE6F449}"/>
              </a:ext>
            </a:extLst>
          </p:cNvPr>
          <p:cNvSpPr txBox="1"/>
          <p:nvPr/>
        </p:nvSpPr>
        <p:spPr>
          <a:xfrm>
            <a:off x="2985918" y="1236964"/>
            <a:ext cx="1945404" cy="307777"/>
          </a:xfrm>
          <a:prstGeom prst="rect">
            <a:avLst/>
          </a:prstGeom>
          <a:noFill/>
        </p:spPr>
        <p:txBody>
          <a:bodyPr wrap="none" rtlCol="0">
            <a:spAutoFit/>
          </a:bodyPr>
          <a:lstStyle/>
          <a:p>
            <a:r>
              <a:rPr lang="en-US" sz="1400" dirty="0">
                <a:solidFill>
                  <a:schemeClr val="tx1">
                    <a:lumMod val="90000"/>
                    <a:lumOff val="10000"/>
                  </a:schemeClr>
                </a:solidFill>
              </a:rPr>
              <a:t>Train and test a model</a:t>
            </a:r>
          </a:p>
        </p:txBody>
      </p:sp>
      <p:sp>
        <p:nvSpPr>
          <p:cNvPr id="89" name="TextBox 88">
            <a:extLst>
              <a:ext uri="{FF2B5EF4-FFF2-40B4-BE49-F238E27FC236}">
                <a16:creationId xmlns:a16="http://schemas.microsoft.com/office/drawing/2014/main" id="{F10B2F10-191A-4937-B98C-9DFD3B65D027}"/>
              </a:ext>
            </a:extLst>
          </p:cNvPr>
          <p:cNvSpPr txBox="1"/>
          <p:nvPr/>
        </p:nvSpPr>
        <p:spPr>
          <a:xfrm>
            <a:off x="3075553" y="6193672"/>
            <a:ext cx="8391503" cy="307777"/>
          </a:xfrm>
          <a:prstGeom prst="rect">
            <a:avLst/>
          </a:prstGeom>
          <a:solidFill>
            <a:srgbClr val="5C005C"/>
          </a:solidFill>
        </p:spPr>
        <p:txBody>
          <a:bodyPr wrap="square" rtlCol="0">
            <a:spAutoFit/>
          </a:bodyPr>
          <a:lstStyle/>
          <a:p>
            <a:r>
              <a:rPr lang="en-US" sz="1400" b="1" dirty="0">
                <a:solidFill>
                  <a:schemeClr val="bg1"/>
                </a:solidFill>
              </a:rPr>
              <a:t>Remote Scoring</a:t>
            </a:r>
          </a:p>
        </p:txBody>
      </p:sp>
      <p:sp>
        <p:nvSpPr>
          <p:cNvPr id="90" name="Down Arrow 41">
            <a:extLst>
              <a:ext uri="{FF2B5EF4-FFF2-40B4-BE49-F238E27FC236}">
                <a16:creationId xmlns:a16="http://schemas.microsoft.com/office/drawing/2014/main" id="{7B2AB416-F1CE-48E0-937A-3C1824C33D2A}"/>
              </a:ext>
            </a:extLst>
          </p:cNvPr>
          <p:cNvSpPr/>
          <p:nvPr/>
        </p:nvSpPr>
        <p:spPr>
          <a:xfrm>
            <a:off x="378055" y="3758086"/>
            <a:ext cx="311152" cy="40443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BAD2CF2-38C6-49CA-AF65-8BC9AF4A47DC}"/>
              </a:ext>
            </a:extLst>
          </p:cNvPr>
          <p:cNvSpPr txBox="1"/>
          <p:nvPr/>
        </p:nvSpPr>
        <p:spPr>
          <a:xfrm>
            <a:off x="3061310" y="1525013"/>
            <a:ext cx="8391503" cy="307777"/>
          </a:xfrm>
          <a:prstGeom prst="rect">
            <a:avLst/>
          </a:prstGeom>
          <a:solidFill>
            <a:srgbClr val="5C005C"/>
          </a:solidFill>
        </p:spPr>
        <p:txBody>
          <a:bodyPr wrap="square" rtlCol="0">
            <a:spAutoFit/>
          </a:bodyPr>
          <a:lstStyle/>
          <a:p>
            <a:r>
              <a:rPr lang="en-US" sz="1400" b="1">
                <a:solidFill>
                  <a:schemeClr val="bg1"/>
                </a:solidFill>
              </a:rPr>
              <a:t>Remote Training</a:t>
            </a:r>
          </a:p>
        </p:txBody>
      </p:sp>
      <p:grpSp>
        <p:nvGrpSpPr>
          <p:cNvPr id="92" name="Group 91">
            <a:extLst>
              <a:ext uri="{FF2B5EF4-FFF2-40B4-BE49-F238E27FC236}">
                <a16:creationId xmlns:a16="http://schemas.microsoft.com/office/drawing/2014/main" id="{F7E7E765-8370-439D-8D27-8E9D8937C6FC}"/>
              </a:ext>
            </a:extLst>
          </p:cNvPr>
          <p:cNvGrpSpPr/>
          <p:nvPr/>
        </p:nvGrpSpPr>
        <p:grpSpPr>
          <a:xfrm>
            <a:off x="9448343" y="4825426"/>
            <a:ext cx="2018713" cy="1286922"/>
            <a:chOff x="9448343" y="4081109"/>
            <a:chExt cx="2018713" cy="1286922"/>
          </a:xfrm>
        </p:grpSpPr>
        <p:sp>
          <p:nvSpPr>
            <p:cNvPr id="93" name="Rectangle 92">
              <a:extLst>
                <a:ext uri="{FF2B5EF4-FFF2-40B4-BE49-F238E27FC236}">
                  <a16:creationId xmlns:a16="http://schemas.microsoft.com/office/drawing/2014/main" id="{5E53ECA7-6F09-444E-9BA6-74851F9C0A6A}"/>
                </a:ext>
              </a:extLst>
            </p:cNvPr>
            <p:cNvSpPr/>
            <p:nvPr/>
          </p:nvSpPr>
          <p:spPr>
            <a:xfrm>
              <a:off x="9448343" y="408110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FD66A55-E2A2-4F21-BA16-D1F0B8F697B0}"/>
                </a:ext>
              </a:extLst>
            </p:cNvPr>
            <p:cNvSpPr txBox="1"/>
            <p:nvPr/>
          </p:nvSpPr>
          <p:spPr>
            <a:xfrm>
              <a:off x="9456471" y="4081109"/>
              <a:ext cx="2010585" cy="646331"/>
            </a:xfrm>
            <a:prstGeom prst="rect">
              <a:avLst/>
            </a:prstGeom>
            <a:noFill/>
          </p:spPr>
          <p:txBody>
            <a:bodyPr wrap="square" rtlCol="0">
              <a:spAutoFit/>
            </a:bodyPr>
            <a:lstStyle/>
            <a:p>
              <a:r>
                <a:rPr lang="en-US" dirty="0"/>
                <a:t>SQL ML </a:t>
              </a:r>
              <a:br>
                <a:rPr lang="en-US" dirty="0"/>
              </a:br>
              <a:r>
                <a:rPr lang="en-US" dirty="0"/>
                <a:t>Services</a:t>
              </a:r>
            </a:p>
          </p:txBody>
        </p:sp>
        <p:sp>
          <p:nvSpPr>
            <p:cNvPr id="95" name="TextBox 94">
              <a:extLst>
                <a:ext uri="{FF2B5EF4-FFF2-40B4-BE49-F238E27FC236}">
                  <a16:creationId xmlns:a16="http://schemas.microsoft.com/office/drawing/2014/main" id="{356B2EEC-959B-44DD-9723-F35BD5574612}"/>
                </a:ext>
              </a:extLst>
            </p:cNvPr>
            <p:cNvSpPr txBox="1"/>
            <p:nvPr/>
          </p:nvSpPr>
          <p:spPr>
            <a:xfrm>
              <a:off x="9534626" y="4629367"/>
              <a:ext cx="1781482" cy="738664"/>
            </a:xfrm>
            <a:prstGeom prst="rect">
              <a:avLst/>
            </a:prstGeom>
            <a:noFill/>
          </p:spPr>
          <p:txBody>
            <a:bodyPr wrap="square" rtlCol="0">
              <a:spAutoFit/>
            </a:bodyPr>
            <a:lstStyle/>
            <a:p>
              <a:r>
                <a:rPr lang="en-US" sz="1400" dirty="0"/>
                <a:t>Predictive</a:t>
              </a:r>
              <a:br>
                <a:rPr lang="en-US" sz="1400" dirty="0"/>
              </a:br>
              <a:r>
                <a:rPr lang="en-US" sz="1400" dirty="0"/>
                <a:t>stored procedure</a:t>
              </a:r>
              <a:br>
                <a:rPr lang="en-US" sz="1400" dirty="0"/>
              </a:br>
              <a:r>
                <a:rPr lang="en-US" sz="1400" dirty="0"/>
                <a:t>in SQL Server  </a:t>
              </a:r>
            </a:p>
          </p:txBody>
        </p:sp>
        <p:pic>
          <p:nvPicPr>
            <p:cNvPr id="96" name="Picture 95">
              <a:extLst>
                <a:ext uri="{FF2B5EF4-FFF2-40B4-BE49-F238E27FC236}">
                  <a16:creationId xmlns:a16="http://schemas.microsoft.com/office/drawing/2014/main" id="{2A5C05B7-60E3-44E9-81E3-455DAB97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375" y="4144218"/>
              <a:ext cx="597053" cy="597053"/>
            </a:xfrm>
            <a:prstGeom prst="rect">
              <a:avLst/>
            </a:prstGeom>
          </p:spPr>
        </p:pic>
      </p:grpSp>
      <p:sp>
        <p:nvSpPr>
          <p:cNvPr id="97" name="TextBox 96">
            <a:extLst>
              <a:ext uri="{FF2B5EF4-FFF2-40B4-BE49-F238E27FC236}">
                <a16:creationId xmlns:a16="http://schemas.microsoft.com/office/drawing/2014/main" id="{4881F409-4783-47B3-8560-93EF5D3EB735}"/>
              </a:ext>
            </a:extLst>
          </p:cNvPr>
          <p:cNvSpPr txBox="1"/>
          <p:nvPr/>
        </p:nvSpPr>
        <p:spPr>
          <a:xfrm>
            <a:off x="904493" y="6193672"/>
            <a:ext cx="2063849" cy="307777"/>
          </a:xfrm>
          <a:prstGeom prst="rect">
            <a:avLst/>
          </a:prstGeom>
          <a:solidFill>
            <a:srgbClr val="008272"/>
          </a:solidFill>
        </p:spPr>
        <p:txBody>
          <a:bodyPr wrap="square" rtlCol="0">
            <a:spAutoFit/>
          </a:bodyPr>
          <a:lstStyle/>
          <a:p>
            <a:r>
              <a:rPr lang="en-US" sz="1400" b="1" dirty="0">
                <a:solidFill>
                  <a:schemeClr val="bg1"/>
                </a:solidFill>
              </a:rPr>
              <a:t>Local Scoring</a:t>
            </a:r>
          </a:p>
        </p:txBody>
      </p:sp>
      <p:sp>
        <p:nvSpPr>
          <p:cNvPr id="98" name="TextBox 97">
            <a:extLst>
              <a:ext uri="{FF2B5EF4-FFF2-40B4-BE49-F238E27FC236}">
                <a16:creationId xmlns:a16="http://schemas.microsoft.com/office/drawing/2014/main" id="{354E2742-2F70-408A-A7DA-AA55A2D1CC21}"/>
              </a:ext>
            </a:extLst>
          </p:cNvPr>
          <p:cNvSpPr txBox="1"/>
          <p:nvPr/>
        </p:nvSpPr>
        <p:spPr>
          <a:xfrm>
            <a:off x="904494" y="1525013"/>
            <a:ext cx="2063848" cy="307777"/>
          </a:xfrm>
          <a:prstGeom prst="rect">
            <a:avLst/>
          </a:prstGeom>
          <a:solidFill>
            <a:srgbClr val="008272"/>
          </a:solidFill>
        </p:spPr>
        <p:txBody>
          <a:bodyPr wrap="square" rtlCol="0">
            <a:spAutoFit/>
          </a:bodyPr>
          <a:lstStyle/>
          <a:p>
            <a:r>
              <a:rPr lang="en-US" sz="1400" b="1" dirty="0">
                <a:solidFill>
                  <a:schemeClr val="bg1"/>
                </a:solidFill>
              </a:rPr>
              <a:t>Local Training</a:t>
            </a:r>
          </a:p>
        </p:txBody>
      </p:sp>
      <p:grpSp>
        <p:nvGrpSpPr>
          <p:cNvPr id="99" name="Group 98">
            <a:extLst>
              <a:ext uri="{FF2B5EF4-FFF2-40B4-BE49-F238E27FC236}">
                <a16:creationId xmlns:a16="http://schemas.microsoft.com/office/drawing/2014/main" id="{2BC18D69-FD1A-4234-9D6A-5C1D76928FE6}"/>
              </a:ext>
            </a:extLst>
          </p:cNvPr>
          <p:cNvGrpSpPr/>
          <p:nvPr/>
        </p:nvGrpSpPr>
        <p:grpSpPr>
          <a:xfrm>
            <a:off x="3075554" y="4825426"/>
            <a:ext cx="2010586" cy="1264540"/>
            <a:chOff x="3075554" y="4542073"/>
            <a:chExt cx="2010586" cy="1264540"/>
          </a:xfrm>
        </p:grpSpPr>
        <p:sp>
          <p:nvSpPr>
            <p:cNvPr id="100" name="Rectangle 99">
              <a:extLst>
                <a:ext uri="{FF2B5EF4-FFF2-40B4-BE49-F238E27FC236}">
                  <a16:creationId xmlns:a16="http://schemas.microsoft.com/office/drawing/2014/main" id="{D6BA4F89-2B34-4556-8720-EE30C4F967F6}"/>
                </a:ext>
              </a:extLst>
            </p:cNvPr>
            <p:cNvSpPr/>
            <p:nvPr/>
          </p:nvSpPr>
          <p:spPr>
            <a:xfrm>
              <a:off x="3075554" y="4542073"/>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A06A2DF-1ABD-4227-8311-08071E1ED427}"/>
                </a:ext>
              </a:extLst>
            </p:cNvPr>
            <p:cNvSpPr txBox="1"/>
            <p:nvPr/>
          </p:nvSpPr>
          <p:spPr>
            <a:xfrm>
              <a:off x="3167089" y="5067949"/>
              <a:ext cx="1449411" cy="738664"/>
            </a:xfrm>
            <a:prstGeom prst="rect">
              <a:avLst/>
            </a:prstGeom>
            <a:noFill/>
          </p:spPr>
          <p:txBody>
            <a:bodyPr wrap="square" rtlCol="0">
              <a:spAutoFit/>
            </a:bodyPr>
            <a:lstStyle/>
            <a:p>
              <a:r>
                <a:rPr lang="en-US" sz="1400" dirty="0"/>
                <a:t>Containerized scoring</a:t>
              </a:r>
              <a:br>
                <a:rPr lang="en-US" sz="1400" dirty="0"/>
              </a:br>
              <a:r>
                <a:rPr lang="en-US" sz="1400" dirty="0"/>
                <a:t>web service</a:t>
              </a:r>
            </a:p>
          </p:txBody>
        </p:sp>
        <p:sp>
          <p:nvSpPr>
            <p:cNvPr id="102" name="TextBox 101">
              <a:extLst>
                <a:ext uri="{FF2B5EF4-FFF2-40B4-BE49-F238E27FC236}">
                  <a16:creationId xmlns:a16="http://schemas.microsoft.com/office/drawing/2014/main" id="{1E5DEDFC-1EB1-4CE0-B729-C759F8FF02E3}"/>
                </a:ext>
              </a:extLst>
            </p:cNvPr>
            <p:cNvSpPr txBox="1"/>
            <p:nvPr/>
          </p:nvSpPr>
          <p:spPr>
            <a:xfrm>
              <a:off x="3146796" y="4551410"/>
              <a:ext cx="1899623" cy="646331"/>
            </a:xfrm>
            <a:prstGeom prst="rect">
              <a:avLst/>
            </a:prstGeom>
            <a:noFill/>
          </p:spPr>
          <p:txBody>
            <a:bodyPr wrap="none" rtlCol="0">
              <a:spAutoFit/>
            </a:bodyPr>
            <a:lstStyle/>
            <a:p>
              <a:r>
                <a:rPr lang="en-US" dirty="0"/>
                <a:t>Azure Kubernetes </a:t>
              </a:r>
              <a:br>
                <a:rPr lang="en-US" dirty="0"/>
              </a:br>
              <a:r>
                <a:rPr lang="en-US" dirty="0"/>
                <a:t>Service / ACI</a:t>
              </a:r>
            </a:p>
          </p:txBody>
        </p:sp>
        <p:pic>
          <p:nvPicPr>
            <p:cNvPr id="103" name="Picture 102">
              <a:extLst>
                <a:ext uri="{FF2B5EF4-FFF2-40B4-BE49-F238E27FC236}">
                  <a16:creationId xmlns:a16="http://schemas.microsoft.com/office/drawing/2014/main" id="{ACA6548C-5AC1-423B-8354-BB06FF89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5100249"/>
              <a:ext cx="691520" cy="691520"/>
            </a:xfrm>
            <a:prstGeom prst="rect">
              <a:avLst/>
            </a:prstGeom>
          </p:spPr>
        </p:pic>
      </p:grpSp>
      <p:grpSp>
        <p:nvGrpSpPr>
          <p:cNvPr id="104" name="Group 103">
            <a:extLst>
              <a:ext uri="{FF2B5EF4-FFF2-40B4-BE49-F238E27FC236}">
                <a16:creationId xmlns:a16="http://schemas.microsoft.com/office/drawing/2014/main" id="{9884C82E-13D5-459A-8C83-B06BB28BC994}"/>
              </a:ext>
            </a:extLst>
          </p:cNvPr>
          <p:cNvGrpSpPr/>
          <p:nvPr/>
        </p:nvGrpSpPr>
        <p:grpSpPr>
          <a:xfrm>
            <a:off x="5209537" y="4825426"/>
            <a:ext cx="2010586" cy="1238846"/>
            <a:chOff x="5233921" y="4538520"/>
            <a:chExt cx="2010586" cy="1238846"/>
          </a:xfrm>
        </p:grpSpPr>
        <p:sp>
          <p:nvSpPr>
            <p:cNvPr id="105" name="Rectangle 104">
              <a:extLst>
                <a:ext uri="{FF2B5EF4-FFF2-40B4-BE49-F238E27FC236}">
                  <a16:creationId xmlns:a16="http://schemas.microsoft.com/office/drawing/2014/main" id="{591CF756-7303-4DAF-B14D-EF034E0F521C}"/>
                </a:ext>
              </a:extLst>
            </p:cNvPr>
            <p:cNvSpPr/>
            <p:nvPr/>
          </p:nvSpPr>
          <p:spPr>
            <a:xfrm>
              <a:off x="5233921" y="4540919"/>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00C8994-BE56-4E80-A67A-8A9F53F1035F}"/>
                </a:ext>
              </a:extLst>
            </p:cNvPr>
            <p:cNvSpPr txBox="1"/>
            <p:nvPr/>
          </p:nvSpPr>
          <p:spPr>
            <a:xfrm>
              <a:off x="5324414" y="5038702"/>
              <a:ext cx="1742721" cy="738664"/>
            </a:xfrm>
            <a:prstGeom prst="rect">
              <a:avLst/>
            </a:prstGeom>
            <a:noFill/>
          </p:spPr>
          <p:txBody>
            <a:bodyPr wrap="square" rtlCol="0">
              <a:spAutoFit/>
            </a:bodyPr>
            <a:lstStyle/>
            <a:p>
              <a:r>
                <a:rPr lang="en-US" sz="1400" dirty="0"/>
                <a:t>Model used in</a:t>
              </a:r>
            </a:p>
            <a:p>
              <a:r>
                <a:rPr lang="en-US" sz="1400" dirty="0"/>
                <a:t>batch scoring notebooks &amp; jobs</a:t>
              </a:r>
            </a:p>
          </p:txBody>
        </p:sp>
        <p:sp>
          <p:nvSpPr>
            <p:cNvPr id="107" name="TextBox 106">
              <a:extLst>
                <a:ext uri="{FF2B5EF4-FFF2-40B4-BE49-F238E27FC236}">
                  <a16:creationId xmlns:a16="http://schemas.microsoft.com/office/drawing/2014/main" id="{5F0AB991-374B-49D5-BD2B-0262A222A658}"/>
                </a:ext>
              </a:extLst>
            </p:cNvPr>
            <p:cNvSpPr txBox="1"/>
            <p:nvPr/>
          </p:nvSpPr>
          <p:spPr>
            <a:xfrm>
              <a:off x="5296785" y="4538520"/>
              <a:ext cx="1770350" cy="369332"/>
            </a:xfrm>
            <a:prstGeom prst="rect">
              <a:avLst/>
            </a:prstGeom>
            <a:noFill/>
          </p:spPr>
          <p:txBody>
            <a:bodyPr wrap="square" rtlCol="0">
              <a:spAutoFit/>
            </a:bodyPr>
            <a:lstStyle/>
            <a:p>
              <a:r>
                <a:rPr lang="en-US" dirty="0"/>
                <a:t>Azure Databricks</a:t>
              </a:r>
            </a:p>
          </p:txBody>
        </p:sp>
      </p:grpSp>
      <p:grpSp>
        <p:nvGrpSpPr>
          <p:cNvPr id="108" name="Group 107">
            <a:extLst>
              <a:ext uri="{FF2B5EF4-FFF2-40B4-BE49-F238E27FC236}">
                <a16:creationId xmlns:a16="http://schemas.microsoft.com/office/drawing/2014/main" id="{4539723B-1495-4553-B35A-6C988A338E2D}"/>
              </a:ext>
            </a:extLst>
          </p:cNvPr>
          <p:cNvGrpSpPr/>
          <p:nvPr/>
        </p:nvGrpSpPr>
        <p:grpSpPr>
          <a:xfrm>
            <a:off x="904493" y="4825426"/>
            <a:ext cx="2010586" cy="1234852"/>
            <a:chOff x="904493" y="4064582"/>
            <a:chExt cx="2010586" cy="1234852"/>
          </a:xfrm>
        </p:grpSpPr>
        <p:sp>
          <p:nvSpPr>
            <p:cNvPr id="109" name="Rectangle 108">
              <a:extLst>
                <a:ext uri="{FF2B5EF4-FFF2-40B4-BE49-F238E27FC236}">
                  <a16:creationId xmlns:a16="http://schemas.microsoft.com/office/drawing/2014/main" id="{A1CFAD63-8F27-401B-9E79-E1F1A50729AC}"/>
                </a:ext>
              </a:extLst>
            </p:cNvPr>
            <p:cNvSpPr/>
            <p:nvPr/>
          </p:nvSpPr>
          <p:spPr>
            <a:xfrm>
              <a:off x="904493" y="4064582"/>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AA1DBC-6456-4A21-BAE0-E9D1FA2EBB8C}"/>
                </a:ext>
              </a:extLst>
            </p:cNvPr>
            <p:cNvSpPr txBox="1"/>
            <p:nvPr/>
          </p:nvSpPr>
          <p:spPr>
            <a:xfrm>
              <a:off x="993852" y="4488907"/>
              <a:ext cx="1806541" cy="738664"/>
            </a:xfrm>
            <a:prstGeom prst="rect">
              <a:avLst/>
            </a:prstGeom>
            <a:noFill/>
          </p:spPr>
          <p:txBody>
            <a:bodyPr wrap="square" rtlCol="0">
              <a:spAutoFit/>
            </a:bodyPr>
            <a:lstStyle/>
            <a:p>
              <a:r>
                <a:rPr lang="en-US" sz="1400" dirty="0"/>
                <a:t>Local container scoring</a:t>
              </a:r>
              <a:br>
                <a:rPr lang="en-US" sz="1400" dirty="0"/>
              </a:br>
              <a:r>
                <a:rPr lang="en-US" sz="1400" dirty="0"/>
                <a:t>web service</a:t>
              </a:r>
            </a:p>
          </p:txBody>
        </p:sp>
        <p:sp>
          <p:nvSpPr>
            <p:cNvPr id="111" name="TextBox 110">
              <a:extLst>
                <a:ext uri="{FF2B5EF4-FFF2-40B4-BE49-F238E27FC236}">
                  <a16:creationId xmlns:a16="http://schemas.microsoft.com/office/drawing/2014/main" id="{6512BA22-6B1E-4B2C-9E1C-41A8C84ACA1B}"/>
                </a:ext>
              </a:extLst>
            </p:cNvPr>
            <p:cNvSpPr txBox="1"/>
            <p:nvPr/>
          </p:nvSpPr>
          <p:spPr>
            <a:xfrm>
              <a:off x="975735" y="4112019"/>
              <a:ext cx="839269" cy="369332"/>
            </a:xfrm>
            <a:prstGeom prst="rect">
              <a:avLst/>
            </a:prstGeom>
            <a:noFill/>
          </p:spPr>
          <p:txBody>
            <a:bodyPr wrap="none" rtlCol="0">
              <a:spAutoFit/>
            </a:bodyPr>
            <a:lstStyle/>
            <a:p>
              <a:r>
                <a:rPr lang="en-US" dirty="0"/>
                <a:t>Docker</a:t>
              </a:r>
            </a:p>
          </p:txBody>
        </p:sp>
        <p:pic>
          <p:nvPicPr>
            <p:cNvPr id="112" name="Picture 8" descr="Image result for docker">
              <a:extLst>
                <a:ext uri="{FF2B5EF4-FFF2-40B4-BE49-F238E27FC236}">
                  <a16:creationId xmlns:a16="http://schemas.microsoft.com/office/drawing/2014/main" id="{DFF12234-AD61-4F62-B975-DA432440D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861" y="4156772"/>
              <a:ext cx="565629" cy="422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7BEE6F4B-C877-46BC-9A8E-804884F3D0B7}"/>
              </a:ext>
            </a:extLst>
          </p:cNvPr>
          <p:cNvGrpSpPr/>
          <p:nvPr/>
        </p:nvGrpSpPr>
        <p:grpSpPr>
          <a:xfrm>
            <a:off x="882639" y="1957206"/>
            <a:ext cx="2037510" cy="1714276"/>
            <a:chOff x="882639" y="1203459"/>
            <a:chExt cx="2037510" cy="1714276"/>
          </a:xfrm>
        </p:grpSpPr>
        <p:sp>
          <p:nvSpPr>
            <p:cNvPr id="114" name="Rectangle 113">
              <a:extLst>
                <a:ext uri="{FF2B5EF4-FFF2-40B4-BE49-F238E27FC236}">
                  <a16:creationId xmlns:a16="http://schemas.microsoft.com/office/drawing/2014/main" id="{115735E0-1166-4C10-A28D-FA4FDFF56432}"/>
                </a:ext>
              </a:extLst>
            </p:cNvPr>
            <p:cNvSpPr/>
            <p:nvPr/>
          </p:nvSpPr>
          <p:spPr>
            <a:xfrm>
              <a:off x="909563" y="1203459"/>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FCF064F-3CAD-4E20-BCC1-C095B8BA92A3}"/>
                </a:ext>
              </a:extLst>
            </p:cNvPr>
            <p:cNvSpPr txBox="1"/>
            <p:nvPr/>
          </p:nvSpPr>
          <p:spPr>
            <a:xfrm>
              <a:off x="929816" y="1218243"/>
              <a:ext cx="907621" cy="584775"/>
            </a:xfrm>
            <a:prstGeom prst="rect">
              <a:avLst/>
            </a:prstGeom>
            <a:noFill/>
          </p:spPr>
          <p:txBody>
            <a:bodyPr wrap="none" rtlCol="0">
              <a:spAutoFit/>
            </a:bodyPr>
            <a:lstStyle/>
            <a:p>
              <a:r>
                <a:rPr lang="en-US" sz="1600" dirty="0"/>
                <a:t>Local</a:t>
              </a:r>
              <a:br>
                <a:rPr lang="en-US" sz="1600" dirty="0"/>
              </a:br>
              <a:r>
                <a:rPr lang="en-US" sz="1600" dirty="0"/>
                <a:t>Machine</a:t>
              </a:r>
            </a:p>
          </p:txBody>
        </p:sp>
        <p:sp>
          <p:nvSpPr>
            <p:cNvPr id="116" name="TextBox 115">
              <a:extLst>
                <a:ext uri="{FF2B5EF4-FFF2-40B4-BE49-F238E27FC236}">
                  <a16:creationId xmlns:a16="http://schemas.microsoft.com/office/drawing/2014/main" id="{A351A9A7-A978-4941-AE8C-66EF1FE4CD40}"/>
                </a:ext>
              </a:extLst>
            </p:cNvPr>
            <p:cNvSpPr txBox="1"/>
            <p:nvPr/>
          </p:nvSpPr>
          <p:spPr>
            <a:xfrm>
              <a:off x="882639" y="2544145"/>
              <a:ext cx="1840825" cy="307777"/>
            </a:xfrm>
            <a:prstGeom prst="rect">
              <a:avLst/>
            </a:prstGeom>
            <a:noFill/>
          </p:spPr>
          <p:txBody>
            <a:bodyPr wrap="none" rtlCol="0">
              <a:spAutoFit/>
            </a:bodyPr>
            <a:lstStyle/>
            <a:p>
              <a:r>
                <a:rPr lang="en-US" sz="1400" dirty="0"/>
                <a:t>Local Docker container</a:t>
              </a:r>
            </a:p>
          </p:txBody>
        </p:sp>
        <p:sp>
          <p:nvSpPr>
            <p:cNvPr id="117" name="TextBox 116">
              <a:extLst>
                <a:ext uri="{FF2B5EF4-FFF2-40B4-BE49-F238E27FC236}">
                  <a16:creationId xmlns:a16="http://schemas.microsoft.com/office/drawing/2014/main" id="{B6D6B63E-6EE1-41FD-B9AB-D5CFF691FB5A}"/>
                </a:ext>
              </a:extLst>
            </p:cNvPr>
            <p:cNvSpPr txBox="1"/>
            <p:nvPr/>
          </p:nvSpPr>
          <p:spPr>
            <a:xfrm>
              <a:off x="882639" y="2228812"/>
              <a:ext cx="1997791" cy="307777"/>
            </a:xfrm>
            <a:prstGeom prst="rect">
              <a:avLst/>
            </a:prstGeom>
            <a:noFill/>
          </p:spPr>
          <p:txBody>
            <a:bodyPr wrap="none" rtlCol="0">
              <a:spAutoFit/>
            </a:bodyPr>
            <a:lstStyle/>
            <a:p>
              <a:r>
                <a:rPr lang="en-US" sz="1400" dirty="0"/>
                <a:t>Local Visual Studio Code </a:t>
              </a:r>
            </a:p>
          </p:txBody>
        </p:sp>
        <p:pic>
          <p:nvPicPr>
            <p:cNvPr id="118" name="Picture 10" descr="https://ms-toolsai.gallerycdn.vsassets.io/extensions/ms-toolsai/vscode-ai/0.1.2/1507534591592/Microsoft.VisualStudio.Services.Icons.Default">
              <a:extLst>
                <a:ext uri="{FF2B5EF4-FFF2-40B4-BE49-F238E27FC236}">
                  <a16:creationId xmlns:a16="http://schemas.microsoft.com/office/drawing/2014/main" id="{52067388-B4EB-4518-A43C-57FC0A5EB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753" y="1282330"/>
              <a:ext cx="532746" cy="53274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1C65EB09-207F-4993-A372-EED1A061792D}"/>
                </a:ext>
              </a:extLst>
            </p:cNvPr>
            <p:cNvSpPr txBox="1"/>
            <p:nvPr/>
          </p:nvSpPr>
          <p:spPr>
            <a:xfrm>
              <a:off x="882639" y="1919752"/>
              <a:ext cx="2009909" cy="307777"/>
            </a:xfrm>
            <a:prstGeom prst="rect">
              <a:avLst/>
            </a:prstGeom>
            <a:noFill/>
          </p:spPr>
          <p:txBody>
            <a:bodyPr wrap="none" rtlCol="0">
              <a:spAutoFit/>
            </a:bodyPr>
            <a:lstStyle/>
            <a:p>
              <a:r>
                <a:rPr lang="en-US" sz="1400" dirty="0"/>
                <a:t>Local Jupyter Notebook </a:t>
              </a:r>
            </a:p>
          </p:txBody>
        </p:sp>
      </p:grpSp>
      <p:grpSp>
        <p:nvGrpSpPr>
          <p:cNvPr id="120" name="Group 119">
            <a:extLst>
              <a:ext uri="{FF2B5EF4-FFF2-40B4-BE49-F238E27FC236}">
                <a16:creationId xmlns:a16="http://schemas.microsoft.com/office/drawing/2014/main" id="{AAD19AB2-98E2-4DE8-BDF6-7B40D9CF6005}"/>
              </a:ext>
            </a:extLst>
          </p:cNvPr>
          <p:cNvGrpSpPr/>
          <p:nvPr/>
        </p:nvGrpSpPr>
        <p:grpSpPr>
          <a:xfrm>
            <a:off x="3076432" y="1957206"/>
            <a:ext cx="2010586" cy="1722753"/>
            <a:chOff x="3080624" y="1209177"/>
            <a:chExt cx="2010586" cy="1722753"/>
          </a:xfrm>
        </p:grpSpPr>
        <p:sp>
          <p:nvSpPr>
            <p:cNvPr id="121" name="Rectangle 120">
              <a:extLst>
                <a:ext uri="{FF2B5EF4-FFF2-40B4-BE49-F238E27FC236}">
                  <a16:creationId xmlns:a16="http://schemas.microsoft.com/office/drawing/2014/main" id="{A6338AC4-41B7-49A7-9D64-A79A0315DC0D}"/>
                </a:ext>
              </a:extLst>
            </p:cNvPr>
            <p:cNvSpPr/>
            <p:nvPr/>
          </p:nvSpPr>
          <p:spPr>
            <a:xfrm>
              <a:off x="3080624" y="1217654"/>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C468626-5948-455D-B5E8-AB43E41FC138}"/>
                </a:ext>
              </a:extLst>
            </p:cNvPr>
            <p:cNvSpPr txBox="1"/>
            <p:nvPr/>
          </p:nvSpPr>
          <p:spPr>
            <a:xfrm>
              <a:off x="3086507" y="1209177"/>
              <a:ext cx="1510350" cy="584775"/>
            </a:xfrm>
            <a:prstGeom prst="rect">
              <a:avLst/>
            </a:prstGeom>
            <a:noFill/>
          </p:spPr>
          <p:txBody>
            <a:bodyPr wrap="none" rtlCol="0">
              <a:spAutoFit/>
            </a:bodyPr>
            <a:lstStyle/>
            <a:p>
              <a:r>
                <a:rPr lang="en-US" sz="1600" dirty="0"/>
                <a:t>Data Science </a:t>
              </a:r>
              <a:br>
                <a:rPr lang="en-US" sz="1600" dirty="0"/>
              </a:br>
              <a:r>
                <a:rPr lang="en-US" sz="1600" dirty="0"/>
                <a:t>Virtual Machine</a:t>
              </a:r>
            </a:p>
          </p:txBody>
        </p:sp>
        <p:pic>
          <p:nvPicPr>
            <p:cNvPr id="123" name="Picture 8">
              <a:extLst>
                <a:ext uri="{FF2B5EF4-FFF2-40B4-BE49-F238E27FC236}">
                  <a16:creationId xmlns:a16="http://schemas.microsoft.com/office/drawing/2014/main" id="{3C3AB335-E798-4303-A248-C5F0DEEC0B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15651" y="1288016"/>
              <a:ext cx="527117" cy="53035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0A9BE3D-35FC-4EE0-A04C-3D51F1522BA0}"/>
                </a:ext>
              </a:extLst>
            </p:cNvPr>
            <p:cNvSpPr txBox="1"/>
            <p:nvPr/>
          </p:nvSpPr>
          <p:spPr>
            <a:xfrm>
              <a:off x="3194770" y="2558802"/>
              <a:ext cx="1468800" cy="307777"/>
            </a:xfrm>
            <a:prstGeom prst="rect">
              <a:avLst/>
            </a:prstGeom>
            <a:noFill/>
          </p:spPr>
          <p:txBody>
            <a:bodyPr wrap="none" rtlCol="0">
              <a:spAutoFit/>
            </a:bodyPr>
            <a:lstStyle/>
            <a:p>
              <a:r>
                <a:rPr lang="en-US" sz="1400" dirty="0"/>
                <a:t>Docker container</a:t>
              </a:r>
            </a:p>
          </p:txBody>
        </p:sp>
        <p:sp>
          <p:nvSpPr>
            <p:cNvPr id="125" name="TextBox 124">
              <a:extLst>
                <a:ext uri="{FF2B5EF4-FFF2-40B4-BE49-F238E27FC236}">
                  <a16:creationId xmlns:a16="http://schemas.microsoft.com/office/drawing/2014/main" id="{48F4BB09-A92E-40B6-9A4B-B41B040D224A}"/>
                </a:ext>
              </a:extLst>
            </p:cNvPr>
            <p:cNvSpPr txBox="1"/>
            <p:nvPr/>
          </p:nvSpPr>
          <p:spPr>
            <a:xfrm>
              <a:off x="3194770" y="2243469"/>
              <a:ext cx="1585690" cy="307777"/>
            </a:xfrm>
            <a:prstGeom prst="rect">
              <a:avLst/>
            </a:prstGeom>
            <a:noFill/>
          </p:spPr>
          <p:txBody>
            <a:bodyPr wrap="none" rtlCol="0">
              <a:spAutoFit/>
            </a:bodyPr>
            <a:lstStyle/>
            <a:p>
              <a:r>
                <a:rPr lang="en-US" sz="1400" dirty="0"/>
                <a:t>Visual Studio Code </a:t>
              </a:r>
            </a:p>
          </p:txBody>
        </p:sp>
        <p:sp>
          <p:nvSpPr>
            <p:cNvPr id="126" name="TextBox 125">
              <a:extLst>
                <a:ext uri="{FF2B5EF4-FFF2-40B4-BE49-F238E27FC236}">
                  <a16:creationId xmlns:a16="http://schemas.microsoft.com/office/drawing/2014/main" id="{DAFBBEA0-A060-4016-867E-17C64CE89ABA}"/>
                </a:ext>
              </a:extLst>
            </p:cNvPr>
            <p:cNvSpPr txBox="1"/>
            <p:nvPr/>
          </p:nvSpPr>
          <p:spPr>
            <a:xfrm>
              <a:off x="3194770" y="1915745"/>
              <a:ext cx="1528945" cy="307777"/>
            </a:xfrm>
            <a:prstGeom prst="rect">
              <a:avLst/>
            </a:prstGeom>
            <a:noFill/>
          </p:spPr>
          <p:txBody>
            <a:bodyPr wrap="none" rtlCol="0">
              <a:spAutoFit/>
            </a:bodyPr>
            <a:lstStyle/>
            <a:p>
              <a:r>
                <a:rPr lang="en-US" sz="1400" dirty="0"/>
                <a:t>Jupyter Notebook </a:t>
              </a:r>
            </a:p>
          </p:txBody>
        </p:sp>
      </p:grpSp>
      <p:sp>
        <p:nvSpPr>
          <p:cNvPr id="127" name="Rectangle 126">
            <a:extLst>
              <a:ext uri="{FF2B5EF4-FFF2-40B4-BE49-F238E27FC236}">
                <a16:creationId xmlns:a16="http://schemas.microsoft.com/office/drawing/2014/main" id="{91DD5E46-C560-4694-90ED-F5DE507E1889}"/>
              </a:ext>
            </a:extLst>
          </p:cNvPr>
          <p:cNvSpPr/>
          <p:nvPr/>
        </p:nvSpPr>
        <p:spPr>
          <a:xfrm>
            <a:off x="7317593" y="1957206"/>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D28E83E-B705-4E55-82B9-4D60A7E7561B}"/>
              </a:ext>
            </a:extLst>
          </p:cNvPr>
          <p:cNvSpPr txBox="1"/>
          <p:nvPr/>
        </p:nvSpPr>
        <p:spPr>
          <a:xfrm>
            <a:off x="7412461" y="2016882"/>
            <a:ext cx="1047787" cy="646331"/>
          </a:xfrm>
          <a:prstGeom prst="rect">
            <a:avLst/>
          </a:prstGeom>
          <a:noFill/>
        </p:spPr>
        <p:txBody>
          <a:bodyPr wrap="none" rtlCol="0">
            <a:spAutoFit/>
          </a:bodyPr>
          <a:lstStyle/>
          <a:p>
            <a:r>
              <a:rPr lang="en-US" dirty="0"/>
              <a:t>AML </a:t>
            </a:r>
            <a:br>
              <a:rPr lang="en-US" dirty="0"/>
            </a:br>
            <a:r>
              <a:rPr lang="en-US" dirty="0"/>
              <a:t>Compute</a:t>
            </a:r>
          </a:p>
        </p:txBody>
      </p:sp>
      <p:sp>
        <p:nvSpPr>
          <p:cNvPr id="129" name="TextBox 128">
            <a:extLst>
              <a:ext uri="{FF2B5EF4-FFF2-40B4-BE49-F238E27FC236}">
                <a16:creationId xmlns:a16="http://schemas.microsoft.com/office/drawing/2014/main" id="{7598A7B9-7931-488D-8259-7F1807C9CF78}"/>
              </a:ext>
            </a:extLst>
          </p:cNvPr>
          <p:cNvSpPr txBox="1"/>
          <p:nvPr/>
        </p:nvSpPr>
        <p:spPr>
          <a:xfrm>
            <a:off x="7580431" y="2661048"/>
            <a:ext cx="1487971" cy="307777"/>
          </a:xfrm>
          <a:prstGeom prst="rect">
            <a:avLst/>
          </a:prstGeom>
          <a:noFill/>
        </p:spPr>
        <p:txBody>
          <a:bodyPr wrap="none" rtlCol="0">
            <a:spAutoFit/>
          </a:bodyPr>
          <a:lstStyle/>
          <a:p>
            <a:r>
              <a:rPr lang="en-US" sz="1400" dirty="0"/>
              <a:t>Any AI framework</a:t>
            </a:r>
          </a:p>
        </p:txBody>
      </p:sp>
      <p:sp>
        <p:nvSpPr>
          <p:cNvPr id="130" name="Rectangle 129">
            <a:extLst>
              <a:ext uri="{FF2B5EF4-FFF2-40B4-BE49-F238E27FC236}">
                <a16:creationId xmlns:a16="http://schemas.microsoft.com/office/drawing/2014/main" id="{25813634-086C-4FFD-80AD-BAE54B9C5A43}"/>
              </a:ext>
            </a:extLst>
          </p:cNvPr>
          <p:cNvSpPr/>
          <p:nvPr/>
        </p:nvSpPr>
        <p:spPr>
          <a:xfrm>
            <a:off x="280493" y="1524101"/>
            <a:ext cx="506277" cy="2155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1" name="TextBox 130">
            <a:extLst>
              <a:ext uri="{FF2B5EF4-FFF2-40B4-BE49-F238E27FC236}">
                <a16:creationId xmlns:a16="http://schemas.microsoft.com/office/drawing/2014/main" id="{B5E22A6E-10AF-46EB-A47F-CC840ED1DE1C}"/>
              </a:ext>
            </a:extLst>
          </p:cNvPr>
          <p:cNvSpPr txBox="1"/>
          <p:nvPr/>
        </p:nvSpPr>
        <p:spPr>
          <a:xfrm rot="16200000">
            <a:off x="117915" y="2371198"/>
            <a:ext cx="802595"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Training</a:t>
            </a:r>
          </a:p>
        </p:txBody>
      </p:sp>
      <p:grpSp>
        <p:nvGrpSpPr>
          <p:cNvPr id="132" name="Group 131">
            <a:extLst>
              <a:ext uri="{FF2B5EF4-FFF2-40B4-BE49-F238E27FC236}">
                <a16:creationId xmlns:a16="http://schemas.microsoft.com/office/drawing/2014/main" id="{4398A4D8-0967-42FA-8B49-49F7D6825057}"/>
              </a:ext>
            </a:extLst>
          </p:cNvPr>
          <p:cNvGrpSpPr/>
          <p:nvPr/>
        </p:nvGrpSpPr>
        <p:grpSpPr>
          <a:xfrm>
            <a:off x="290662" y="4228459"/>
            <a:ext cx="506276" cy="2272990"/>
            <a:chOff x="284055" y="4019076"/>
            <a:chExt cx="506276" cy="2272990"/>
          </a:xfrm>
        </p:grpSpPr>
        <p:sp>
          <p:nvSpPr>
            <p:cNvPr id="133" name="Rectangle 132">
              <a:extLst>
                <a:ext uri="{FF2B5EF4-FFF2-40B4-BE49-F238E27FC236}">
                  <a16:creationId xmlns:a16="http://schemas.microsoft.com/office/drawing/2014/main" id="{A1E533C1-ADC9-4845-9A52-79A322B1BC70}"/>
                </a:ext>
              </a:extLst>
            </p:cNvPr>
            <p:cNvSpPr/>
            <p:nvPr/>
          </p:nvSpPr>
          <p:spPr>
            <a:xfrm>
              <a:off x="284055" y="4019076"/>
              <a:ext cx="506276" cy="227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4" name="TextBox 133">
              <a:extLst>
                <a:ext uri="{FF2B5EF4-FFF2-40B4-BE49-F238E27FC236}">
                  <a16:creationId xmlns:a16="http://schemas.microsoft.com/office/drawing/2014/main" id="{1AB2ED63-205F-46D3-BA79-13BC4A5672CC}"/>
                </a:ext>
              </a:extLst>
            </p:cNvPr>
            <p:cNvSpPr txBox="1"/>
            <p:nvPr/>
          </p:nvSpPr>
          <p:spPr>
            <a:xfrm rot="16200000">
              <a:off x="-164327" y="4922220"/>
              <a:ext cx="1382868" cy="461665"/>
            </a:xfrm>
            <a:prstGeom prst="rect">
              <a:avLst/>
            </a:prstGeom>
            <a:noFill/>
          </p:spPr>
          <p:txBody>
            <a:bodyPr wrap="square" rtlCol="0">
              <a:spAutoFit/>
            </a:bodyPr>
            <a:lstStyle/>
            <a:p>
              <a:pPr algn="ctr"/>
              <a:r>
                <a:rPr lang="en-US" sz="1200" b="1" dirty="0">
                  <a:solidFill>
                    <a:schemeClr val="bg1"/>
                  </a:solidFill>
                </a:rPr>
                <a:t>Model </a:t>
              </a:r>
              <a:br>
                <a:rPr lang="en-US" sz="1200" b="1" dirty="0">
                  <a:solidFill>
                    <a:schemeClr val="bg1"/>
                  </a:solidFill>
                </a:rPr>
              </a:br>
              <a:r>
                <a:rPr lang="en-US" sz="1200" b="1" dirty="0">
                  <a:solidFill>
                    <a:schemeClr val="bg1"/>
                  </a:solidFill>
                </a:rPr>
                <a:t>Operationalization</a:t>
              </a:r>
            </a:p>
          </p:txBody>
        </p:sp>
      </p:grpSp>
      <p:grpSp>
        <p:nvGrpSpPr>
          <p:cNvPr id="135" name="Group 134">
            <a:extLst>
              <a:ext uri="{FF2B5EF4-FFF2-40B4-BE49-F238E27FC236}">
                <a16:creationId xmlns:a16="http://schemas.microsoft.com/office/drawing/2014/main" id="{5901EA7C-788F-410E-BC28-3360376F83CC}"/>
              </a:ext>
            </a:extLst>
          </p:cNvPr>
          <p:cNvGrpSpPr/>
          <p:nvPr/>
        </p:nvGrpSpPr>
        <p:grpSpPr>
          <a:xfrm>
            <a:off x="5197013" y="1957206"/>
            <a:ext cx="2010586" cy="1714276"/>
            <a:chOff x="5222559" y="1216500"/>
            <a:chExt cx="2010586" cy="1714276"/>
          </a:xfrm>
        </p:grpSpPr>
        <p:sp>
          <p:nvSpPr>
            <p:cNvPr id="136" name="Rectangle 135">
              <a:extLst>
                <a:ext uri="{FF2B5EF4-FFF2-40B4-BE49-F238E27FC236}">
                  <a16:creationId xmlns:a16="http://schemas.microsoft.com/office/drawing/2014/main" id="{1303852C-3F21-4738-9A48-DDB0B647C6A5}"/>
                </a:ext>
              </a:extLst>
            </p:cNvPr>
            <p:cNvSpPr/>
            <p:nvPr/>
          </p:nvSpPr>
          <p:spPr>
            <a:xfrm>
              <a:off x="5222559" y="1216500"/>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A7ACE83-689C-4495-B0ED-F43FC9F8F9B5}"/>
                </a:ext>
              </a:extLst>
            </p:cNvPr>
            <p:cNvSpPr txBox="1"/>
            <p:nvPr/>
          </p:nvSpPr>
          <p:spPr>
            <a:xfrm>
              <a:off x="5245085" y="1230558"/>
              <a:ext cx="1165063" cy="646331"/>
            </a:xfrm>
            <a:prstGeom prst="rect">
              <a:avLst/>
            </a:prstGeom>
            <a:noFill/>
          </p:spPr>
          <p:txBody>
            <a:bodyPr wrap="none" rtlCol="0">
              <a:spAutoFit/>
            </a:bodyPr>
            <a:lstStyle/>
            <a:p>
              <a:r>
                <a:rPr lang="en-US" dirty="0"/>
                <a:t>Azure </a:t>
              </a:r>
              <a:br>
                <a:rPr lang="en-US" dirty="0"/>
              </a:br>
              <a:r>
                <a:rPr lang="en-US" dirty="0"/>
                <a:t>Databricks</a:t>
              </a:r>
            </a:p>
          </p:txBody>
        </p:sp>
        <p:sp>
          <p:nvSpPr>
            <p:cNvPr id="138" name="TextBox 137">
              <a:extLst>
                <a:ext uri="{FF2B5EF4-FFF2-40B4-BE49-F238E27FC236}">
                  <a16:creationId xmlns:a16="http://schemas.microsoft.com/office/drawing/2014/main" id="{DD951CFC-88F2-480A-A160-EB3208BAD103}"/>
                </a:ext>
              </a:extLst>
            </p:cNvPr>
            <p:cNvSpPr txBox="1"/>
            <p:nvPr/>
          </p:nvSpPr>
          <p:spPr>
            <a:xfrm>
              <a:off x="5310844" y="1926736"/>
              <a:ext cx="1759456" cy="523220"/>
            </a:xfrm>
            <a:prstGeom prst="rect">
              <a:avLst/>
            </a:prstGeom>
            <a:noFill/>
          </p:spPr>
          <p:txBody>
            <a:bodyPr wrap="none" rtlCol="0">
              <a:spAutoFit/>
            </a:bodyPr>
            <a:lstStyle/>
            <a:p>
              <a:r>
                <a:rPr lang="en-US" sz="1400" dirty="0"/>
                <a:t>Azure Databricks </a:t>
              </a:r>
              <a:br>
                <a:rPr lang="en-US" sz="1400" dirty="0"/>
              </a:br>
              <a:r>
                <a:rPr lang="en-US" sz="1400" dirty="0"/>
                <a:t>Notebooks &amp; Clusters</a:t>
              </a:r>
            </a:p>
          </p:txBody>
        </p:sp>
        <p:pic>
          <p:nvPicPr>
            <p:cNvPr id="139" name="Graphic 138">
              <a:extLst>
                <a:ext uri="{FF2B5EF4-FFF2-40B4-BE49-F238E27FC236}">
                  <a16:creationId xmlns:a16="http://schemas.microsoft.com/office/drawing/2014/main" id="{5DDD0031-60D3-42C0-9E78-60D4520D0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0387" y="1257082"/>
              <a:ext cx="609600" cy="609600"/>
            </a:xfrm>
            <a:prstGeom prst="rect">
              <a:avLst/>
            </a:prstGeom>
          </p:spPr>
        </p:pic>
      </p:grpSp>
      <p:grpSp>
        <p:nvGrpSpPr>
          <p:cNvPr id="140" name="Group 139">
            <a:extLst>
              <a:ext uri="{FF2B5EF4-FFF2-40B4-BE49-F238E27FC236}">
                <a16:creationId xmlns:a16="http://schemas.microsoft.com/office/drawing/2014/main" id="{68902F5E-5B90-46B3-B3F9-31C1F8BD1F33}"/>
              </a:ext>
            </a:extLst>
          </p:cNvPr>
          <p:cNvGrpSpPr/>
          <p:nvPr/>
        </p:nvGrpSpPr>
        <p:grpSpPr>
          <a:xfrm>
            <a:off x="7327678" y="4825426"/>
            <a:ext cx="2010586" cy="1234852"/>
            <a:chOff x="7675150" y="4549588"/>
            <a:chExt cx="2010586" cy="1234852"/>
          </a:xfrm>
        </p:grpSpPr>
        <p:sp>
          <p:nvSpPr>
            <p:cNvPr id="141" name="Rectangle 140">
              <a:extLst>
                <a:ext uri="{FF2B5EF4-FFF2-40B4-BE49-F238E27FC236}">
                  <a16:creationId xmlns:a16="http://schemas.microsoft.com/office/drawing/2014/main" id="{480C67A5-3433-4680-9A88-36AD721E14D6}"/>
                </a:ext>
              </a:extLst>
            </p:cNvPr>
            <p:cNvSpPr/>
            <p:nvPr/>
          </p:nvSpPr>
          <p:spPr>
            <a:xfrm>
              <a:off x="7675150" y="4549588"/>
              <a:ext cx="2010586" cy="12348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133CD71F-E745-45C7-B42F-3C926BE2E8C3}"/>
                </a:ext>
              </a:extLst>
            </p:cNvPr>
            <p:cNvSpPr txBox="1"/>
            <p:nvPr/>
          </p:nvSpPr>
          <p:spPr>
            <a:xfrm>
              <a:off x="7754328" y="5195014"/>
              <a:ext cx="1900266" cy="523220"/>
            </a:xfrm>
            <a:prstGeom prst="rect">
              <a:avLst/>
            </a:prstGeom>
            <a:noFill/>
          </p:spPr>
          <p:txBody>
            <a:bodyPr wrap="square" rtlCol="0">
              <a:spAutoFit/>
            </a:bodyPr>
            <a:lstStyle/>
            <a:p>
              <a:r>
                <a:rPr lang="en-US" sz="1400" dirty="0"/>
                <a:t>Model embedded</a:t>
              </a:r>
              <a:br>
                <a:rPr lang="en-US" sz="1400" dirty="0"/>
              </a:br>
              <a:r>
                <a:rPr lang="en-US" sz="1400" dirty="0"/>
                <a:t>in iOS mobile app</a:t>
              </a:r>
            </a:p>
          </p:txBody>
        </p:sp>
        <p:sp>
          <p:nvSpPr>
            <p:cNvPr id="143" name="TextBox 142">
              <a:extLst>
                <a:ext uri="{FF2B5EF4-FFF2-40B4-BE49-F238E27FC236}">
                  <a16:creationId xmlns:a16="http://schemas.microsoft.com/office/drawing/2014/main" id="{F739C6C4-B7A0-497D-B366-F96B6D095E91}"/>
                </a:ext>
              </a:extLst>
            </p:cNvPr>
            <p:cNvSpPr txBox="1"/>
            <p:nvPr/>
          </p:nvSpPr>
          <p:spPr>
            <a:xfrm>
              <a:off x="7746392" y="4558925"/>
              <a:ext cx="1900266" cy="369332"/>
            </a:xfrm>
            <a:prstGeom prst="rect">
              <a:avLst/>
            </a:prstGeom>
            <a:noFill/>
          </p:spPr>
          <p:txBody>
            <a:bodyPr wrap="square" rtlCol="0">
              <a:spAutoFit/>
            </a:bodyPr>
            <a:lstStyle/>
            <a:p>
              <a:r>
                <a:rPr lang="en-US" dirty="0"/>
                <a:t>Core ML</a:t>
              </a:r>
            </a:p>
          </p:txBody>
        </p:sp>
        <p:pic>
          <p:nvPicPr>
            <p:cNvPr id="144" name="Picture 143">
              <a:extLst>
                <a:ext uri="{FF2B5EF4-FFF2-40B4-BE49-F238E27FC236}">
                  <a16:creationId xmlns:a16="http://schemas.microsoft.com/office/drawing/2014/main" id="{63D86D4B-9A83-4AB7-B80E-F00DDBEF9D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310" y="4692654"/>
              <a:ext cx="576298" cy="576298"/>
            </a:xfrm>
            <a:prstGeom prst="rect">
              <a:avLst/>
            </a:prstGeom>
          </p:spPr>
        </p:pic>
      </p:grpSp>
      <p:sp>
        <p:nvSpPr>
          <p:cNvPr id="145" name="Rectangle 144">
            <a:extLst>
              <a:ext uri="{FF2B5EF4-FFF2-40B4-BE49-F238E27FC236}">
                <a16:creationId xmlns:a16="http://schemas.microsoft.com/office/drawing/2014/main" id="{ED0D7027-27AE-45A9-B4E6-110E31D767FE}"/>
              </a:ext>
            </a:extLst>
          </p:cNvPr>
          <p:cNvSpPr/>
          <p:nvPr/>
        </p:nvSpPr>
        <p:spPr>
          <a:xfrm>
            <a:off x="900380" y="4228459"/>
            <a:ext cx="4182525"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24D3DEEE-5351-42BC-8AE0-48C40319A29C}"/>
              </a:ext>
            </a:extLst>
          </p:cNvPr>
          <p:cNvGrpSpPr/>
          <p:nvPr/>
        </p:nvGrpSpPr>
        <p:grpSpPr>
          <a:xfrm>
            <a:off x="1977844" y="4318967"/>
            <a:ext cx="2389863" cy="307777"/>
            <a:chOff x="1449422" y="4135959"/>
            <a:chExt cx="2389863" cy="307777"/>
          </a:xfrm>
        </p:grpSpPr>
        <p:pic>
          <p:nvPicPr>
            <p:cNvPr id="147" name="Graphic 146" descr="Box">
              <a:extLst>
                <a:ext uri="{FF2B5EF4-FFF2-40B4-BE49-F238E27FC236}">
                  <a16:creationId xmlns:a16="http://schemas.microsoft.com/office/drawing/2014/main" id="{0032B6ED-498C-458D-9101-21CB2D9EA0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9422" y="4144141"/>
              <a:ext cx="291412" cy="291412"/>
            </a:xfrm>
            <a:prstGeom prst="rect">
              <a:avLst/>
            </a:prstGeom>
          </p:spPr>
        </p:pic>
        <p:sp>
          <p:nvSpPr>
            <p:cNvPr id="148" name="Rectangle 147">
              <a:extLst>
                <a:ext uri="{FF2B5EF4-FFF2-40B4-BE49-F238E27FC236}">
                  <a16:creationId xmlns:a16="http://schemas.microsoft.com/office/drawing/2014/main" id="{A587BC39-CCFB-4481-8C33-D052AEE8DEFF}"/>
                </a:ext>
              </a:extLst>
            </p:cNvPr>
            <p:cNvSpPr/>
            <p:nvPr/>
          </p:nvSpPr>
          <p:spPr>
            <a:xfrm>
              <a:off x="1692829" y="4135959"/>
              <a:ext cx="2146456" cy="307777"/>
            </a:xfrm>
            <a:prstGeom prst="rect">
              <a:avLst/>
            </a:prstGeom>
          </p:spPr>
          <p:txBody>
            <a:bodyPr wrap="square">
              <a:spAutoFit/>
            </a:bodyPr>
            <a:lstStyle/>
            <a:p>
              <a:pPr lvl="0"/>
              <a:r>
                <a:rPr lang="en-US" sz="1400" dirty="0">
                  <a:solidFill>
                    <a:schemeClr val="accent5"/>
                  </a:solidFill>
                </a:rPr>
                <a:t>Containerized Model</a:t>
              </a:r>
            </a:p>
          </p:txBody>
        </p:sp>
      </p:grpSp>
      <p:sp>
        <p:nvSpPr>
          <p:cNvPr id="149" name="Rectangle 148">
            <a:extLst>
              <a:ext uri="{FF2B5EF4-FFF2-40B4-BE49-F238E27FC236}">
                <a16:creationId xmlns:a16="http://schemas.microsoft.com/office/drawing/2014/main" id="{2380C18B-F1DE-4EA4-8D60-0E6512E649F4}"/>
              </a:ext>
            </a:extLst>
          </p:cNvPr>
          <p:cNvSpPr/>
          <p:nvPr/>
        </p:nvSpPr>
        <p:spPr>
          <a:xfrm>
            <a:off x="5197013" y="4234579"/>
            <a:ext cx="6270043" cy="483066"/>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E1800FA0-4293-4DD1-BC1C-31A326BC73B1}"/>
              </a:ext>
            </a:extLst>
          </p:cNvPr>
          <p:cNvGrpSpPr/>
          <p:nvPr/>
        </p:nvGrpSpPr>
        <p:grpSpPr>
          <a:xfrm>
            <a:off x="7477444" y="4309085"/>
            <a:ext cx="2237153" cy="307777"/>
            <a:chOff x="6719475" y="4062365"/>
            <a:chExt cx="2237153" cy="307777"/>
          </a:xfrm>
        </p:grpSpPr>
        <p:pic>
          <p:nvPicPr>
            <p:cNvPr id="151" name="Graphic 150" descr="Box">
              <a:extLst>
                <a:ext uri="{FF2B5EF4-FFF2-40B4-BE49-F238E27FC236}">
                  <a16:creationId xmlns:a16="http://schemas.microsoft.com/office/drawing/2014/main" id="{2D3D2A4E-7A1C-4A29-AFD0-80671CC21D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9475" y="4070547"/>
              <a:ext cx="291412" cy="291412"/>
            </a:xfrm>
            <a:prstGeom prst="rect">
              <a:avLst/>
            </a:prstGeom>
          </p:spPr>
        </p:pic>
        <p:sp>
          <p:nvSpPr>
            <p:cNvPr id="152" name="Rectangle 151">
              <a:extLst>
                <a:ext uri="{FF2B5EF4-FFF2-40B4-BE49-F238E27FC236}">
                  <a16:creationId xmlns:a16="http://schemas.microsoft.com/office/drawing/2014/main" id="{FA120179-1006-4CBF-BDB7-721F2AA5BAB8}"/>
                </a:ext>
              </a:extLst>
            </p:cNvPr>
            <p:cNvSpPr/>
            <p:nvPr/>
          </p:nvSpPr>
          <p:spPr>
            <a:xfrm>
              <a:off x="6985761" y="4062365"/>
              <a:ext cx="1970867" cy="307777"/>
            </a:xfrm>
            <a:prstGeom prst="rect">
              <a:avLst/>
            </a:prstGeom>
          </p:spPr>
          <p:txBody>
            <a:bodyPr wrap="square">
              <a:spAutoFit/>
            </a:bodyPr>
            <a:lstStyle/>
            <a:p>
              <a:pPr lvl="0"/>
              <a:r>
                <a:rPr lang="en-US" sz="1400" dirty="0">
                  <a:solidFill>
                    <a:schemeClr val="accent5"/>
                  </a:solidFill>
                </a:rPr>
                <a:t>Serialized Model</a:t>
              </a:r>
            </a:p>
          </p:txBody>
        </p:sp>
      </p:grpSp>
      <p:grpSp>
        <p:nvGrpSpPr>
          <p:cNvPr id="153" name="Group 152">
            <a:extLst>
              <a:ext uri="{FF2B5EF4-FFF2-40B4-BE49-F238E27FC236}">
                <a16:creationId xmlns:a16="http://schemas.microsoft.com/office/drawing/2014/main" id="{4128D5B7-AD39-4233-83E9-B6EACA19840F}"/>
              </a:ext>
            </a:extLst>
          </p:cNvPr>
          <p:cNvGrpSpPr/>
          <p:nvPr/>
        </p:nvGrpSpPr>
        <p:grpSpPr>
          <a:xfrm>
            <a:off x="9451760" y="1951702"/>
            <a:ext cx="2010586" cy="1714276"/>
            <a:chOff x="7886768" y="1223162"/>
            <a:chExt cx="2010586" cy="1714276"/>
          </a:xfrm>
        </p:grpSpPr>
        <p:sp>
          <p:nvSpPr>
            <p:cNvPr id="154" name="Rectangle 153">
              <a:extLst>
                <a:ext uri="{FF2B5EF4-FFF2-40B4-BE49-F238E27FC236}">
                  <a16:creationId xmlns:a16="http://schemas.microsoft.com/office/drawing/2014/main" id="{7CE90E5A-D280-4637-BAAC-6DA5D7874D78}"/>
                </a:ext>
              </a:extLst>
            </p:cNvPr>
            <p:cNvSpPr/>
            <p:nvPr/>
          </p:nvSpPr>
          <p:spPr>
            <a:xfrm>
              <a:off x="7886768" y="1223162"/>
              <a:ext cx="2010586" cy="171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4CCF25A7-7E02-4D22-9B32-CECC7E5DDAF3}"/>
                </a:ext>
              </a:extLst>
            </p:cNvPr>
            <p:cNvSpPr txBox="1"/>
            <p:nvPr/>
          </p:nvSpPr>
          <p:spPr>
            <a:xfrm>
              <a:off x="7981636" y="1282838"/>
              <a:ext cx="1295996" cy="646331"/>
            </a:xfrm>
            <a:prstGeom prst="rect">
              <a:avLst/>
            </a:prstGeom>
            <a:noFill/>
          </p:spPr>
          <p:txBody>
            <a:bodyPr wrap="none" rtlCol="0">
              <a:spAutoFit/>
            </a:bodyPr>
            <a:lstStyle/>
            <a:p>
              <a:r>
                <a:rPr lang="en-US" dirty="0"/>
                <a:t>SQL Server</a:t>
              </a:r>
              <a:br>
                <a:rPr lang="en-US" dirty="0"/>
              </a:br>
              <a:r>
                <a:rPr lang="en-US" dirty="0"/>
                <a:t>ML Services</a:t>
              </a:r>
            </a:p>
          </p:txBody>
        </p:sp>
        <p:sp>
          <p:nvSpPr>
            <p:cNvPr id="156" name="TextBox 155">
              <a:extLst>
                <a:ext uri="{FF2B5EF4-FFF2-40B4-BE49-F238E27FC236}">
                  <a16:creationId xmlns:a16="http://schemas.microsoft.com/office/drawing/2014/main" id="{EBD37E98-1433-498F-A2E1-6609F18346D7}"/>
                </a:ext>
              </a:extLst>
            </p:cNvPr>
            <p:cNvSpPr txBox="1"/>
            <p:nvPr/>
          </p:nvSpPr>
          <p:spPr>
            <a:xfrm>
              <a:off x="8149606" y="1920908"/>
              <a:ext cx="918841" cy="307777"/>
            </a:xfrm>
            <a:prstGeom prst="rect">
              <a:avLst/>
            </a:prstGeom>
            <a:noFill/>
          </p:spPr>
          <p:txBody>
            <a:bodyPr wrap="none" rtlCol="0">
              <a:spAutoFit/>
            </a:bodyPr>
            <a:lstStyle/>
            <a:p>
              <a:r>
                <a:rPr lang="en-US" sz="1400" dirty="0"/>
                <a:t>R in T-SQL</a:t>
              </a:r>
            </a:p>
          </p:txBody>
        </p:sp>
        <p:pic>
          <p:nvPicPr>
            <p:cNvPr id="157" name="Picture 156">
              <a:extLst>
                <a:ext uri="{FF2B5EF4-FFF2-40B4-BE49-F238E27FC236}">
                  <a16:creationId xmlns:a16="http://schemas.microsoft.com/office/drawing/2014/main" id="{17C1B318-51BC-4D96-B946-CE1CEF1F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301" y="1293659"/>
              <a:ext cx="530352" cy="530352"/>
            </a:xfrm>
            <a:prstGeom prst="rect">
              <a:avLst/>
            </a:prstGeom>
          </p:spPr>
        </p:pic>
        <p:sp>
          <p:nvSpPr>
            <p:cNvPr id="158" name="Rectangle 157">
              <a:extLst>
                <a:ext uri="{FF2B5EF4-FFF2-40B4-BE49-F238E27FC236}">
                  <a16:creationId xmlns:a16="http://schemas.microsoft.com/office/drawing/2014/main" id="{9080539B-2851-4080-A852-6F71BEE5249E}"/>
                </a:ext>
              </a:extLst>
            </p:cNvPr>
            <p:cNvSpPr/>
            <p:nvPr/>
          </p:nvSpPr>
          <p:spPr>
            <a:xfrm>
              <a:off x="8141185" y="2260916"/>
              <a:ext cx="1342355" cy="307777"/>
            </a:xfrm>
            <a:prstGeom prst="rect">
              <a:avLst/>
            </a:prstGeom>
            <a:noFill/>
          </p:spPr>
          <p:txBody>
            <a:bodyPr wrap="none" rtlCol="0">
              <a:spAutoFit/>
            </a:bodyPr>
            <a:lstStyle/>
            <a:p>
              <a:r>
                <a:rPr lang="en-US" sz="1400" dirty="0"/>
                <a:t>Python in T-SQL</a:t>
              </a:r>
            </a:p>
          </p:txBody>
        </p:sp>
      </p:grpSp>
      <p:pic>
        <p:nvPicPr>
          <p:cNvPr id="159" name="Picture 4" descr="Image result for azure batch ai">
            <a:extLst>
              <a:ext uri="{FF2B5EF4-FFF2-40B4-BE49-F238E27FC236}">
                <a16:creationId xmlns:a16="http://schemas.microsoft.com/office/drawing/2014/main" id="{CFBB5536-D456-45F1-AD16-AFA9A4FBBA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034" y="2048680"/>
            <a:ext cx="1024662" cy="537947"/>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C35FFF2B-564D-499E-8230-29A85CA31582}"/>
              </a:ext>
            </a:extLst>
          </p:cNvPr>
          <p:cNvSpPr txBox="1"/>
          <p:nvPr/>
        </p:nvSpPr>
        <p:spPr>
          <a:xfrm>
            <a:off x="7569146" y="3003328"/>
            <a:ext cx="1468800" cy="307777"/>
          </a:xfrm>
          <a:prstGeom prst="rect">
            <a:avLst/>
          </a:prstGeom>
          <a:noFill/>
        </p:spPr>
        <p:txBody>
          <a:bodyPr wrap="none" rtlCol="0">
            <a:spAutoFit/>
          </a:bodyPr>
          <a:lstStyle/>
          <a:p>
            <a:r>
              <a:rPr lang="en-US" sz="1400" dirty="0"/>
              <a:t>Docker container</a:t>
            </a:r>
          </a:p>
        </p:txBody>
      </p:sp>
      <p:sp>
        <p:nvSpPr>
          <p:cNvPr id="4" name="Title 3">
            <a:extLst>
              <a:ext uri="{FF2B5EF4-FFF2-40B4-BE49-F238E27FC236}">
                <a16:creationId xmlns:a16="http://schemas.microsoft.com/office/drawing/2014/main" id="{E4B7AD50-3722-4649-B88A-ED6FDFD0CBA1}"/>
              </a:ext>
            </a:extLst>
          </p:cNvPr>
          <p:cNvSpPr>
            <a:spLocks noGrp="1"/>
          </p:cNvSpPr>
          <p:nvPr>
            <p:ph type="title"/>
          </p:nvPr>
        </p:nvSpPr>
        <p:spPr>
          <a:xfrm>
            <a:off x="588263" y="457200"/>
            <a:ext cx="11018520" cy="553998"/>
          </a:xfrm>
        </p:spPr>
        <p:txBody>
          <a:bodyPr>
            <a:normAutofit fontScale="90000"/>
          </a:bodyPr>
          <a:lstStyle/>
          <a:p>
            <a:r>
              <a:rPr lang="en-US" dirty="0"/>
              <a:t>Data Science End-to-End with Azure</a:t>
            </a:r>
          </a:p>
        </p:txBody>
      </p:sp>
    </p:spTree>
    <p:extLst>
      <p:ext uri="{BB962C8B-B14F-4D97-AF65-F5344CB8AC3E}">
        <p14:creationId xmlns:p14="http://schemas.microsoft.com/office/powerpoint/2010/main" val="256898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651177"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193"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849204"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859104"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4690"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750586" y="1538869"/>
            <a:ext cx="4736123"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63078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48283" y="3536683"/>
            <a:ext cx="565912" cy="56591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0710" y="1737634"/>
            <a:ext cx="475488" cy="475488"/>
          </a:xfrm>
          <a:prstGeom prst="rect">
            <a:avLst/>
          </a:prstGeom>
        </p:spPr>
      </p:pic>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9497"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6496988"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5397668"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887586"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8357" y="3582377"/>
            <a:ext cx="475488" cy="475488"/>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erforming</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kumimoji="0" lang="en-US" sz="2000" b="0" i="0" u="none" strike="noStrike" kern="1200" cap="none" spc="0" normalizeH="0" baseline="0" noProof="0" dirty="0" err="1">
                <a:ln>
                  <a:noFill/>
                </a:ln>
                <a:solidFill>
                  <a:schemeClr val="accent1"/>
                </a:solidFill>
                <a:effectLst/>
                <a:uLnTx/>
                <a:uFillTx/>
                <a:latin typeface="Segoe UI Semilight"/>
                <a:ea typeface="+mn-ea"/>
                <a:cs typeface="Segoe UI Semilight" panose="020B0402040204020203" pitchFamily="34" charset="0"/>
              </a:rPr>
              <a:t>dat</a:t>
            </a:r>
            <a:r>
              <a:rPr lang="en-US" dirty="0">
                <a:solidFill>
                  <a:schemeClr val="accent1"/>
                </a:solidFill>
                <a:latin typeface="Segoe UI Semilight"/>
              </a:rPr>
              <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45" name="Picture 244">
            <a:extLst>
              <a:ext uri="{FF2B5EF4-FFF2-40B4-BE49-F238E27FC236}">
                <a16:creationId xmlns:a16="http://schemas.microsoft.com/office/drawing/2014/main" id="{A32440FA-DED5-4812-AE60-7859748378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55016" y="3566417"/>
            <a:ext cx="475488" cy="475488"/>
          </a:xfrm>
          <a:prstGeom prst="rect">
            <a:avLst/>
          </a:prstGeom>
        </p:spPr>
      </p:pic>
    </p:spTree>
    <p:extLst>
      <p:ext uri="{BB962C8B-B14F-4D97-AF65-F5344CB8AC3E}">
        <p14:creationId xmlns:p14="http://schemas.microsoft.com/office/powerpoint/2010/main" val="15665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Setup</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Browse to:</a:t>
            </a:r>
          </a:p>
          <a:p>
            <a:r>
              <a:rPr lang="en-US" dirty="0">
                <a:solidFill>
                  <a:srgbClr val="F5982E"/>
                </a:solidFill>
              </a:rPr>
              <a:t>http://bit.ly/2ILaaRw </a:t>
            </a:r>
          </a:p>
          <a:p>
            <a:r>
              <a:rPr lang="en-US" dirty="0"/>
              <a:t>Register </a:t>
            </a:r>
          </a:p>
          <a:p>
            <a:pPr lvl="1"/>
            <a:r>
              <a:rPr lang="en-US" dirty="0"/>
              <a:t>You may use fake info if you prefer, the system just emails you your password for the day.</a:t>
            </a:r>
          </a:p>
          <a:p>
            <a:pPr lvl="1"/>
            <a:r>
              <a:rPr lang="en-US" dirty="0">
                <a:solidFill>
                  <a:srgbClr val="F5982E"/>
                </a:solidFill>
              </a:rPr>
              <a:t>Activation Code:</a:t>
            </a:r>
          </a:p>
          <a:p>
            <a:pPr lvl="1"/>
            <a:r>
              <a:rPr lang="en-US" dirty="0"/>
              <a:t>TBD</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access to your provided Azure subscription.</a:t>
            </a:r>
          </a:p>
        </p:txBody>
      </p:sp>
    </p:spTree>
    <p:extLst>
      <p:ext uri="{BB962C8B-B14F-4D97-AF65-F5344CB8AC3E}">
        <p14:creationId xmlns:p14="http://schemas.microsoft.com/office/powerpoint/2010/main" val="236996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1</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a:xfrm>
            <a:off x="5183188" y="987425"/>
            <a:ext cx="6597686" cy="4873625"/>
          </a:xfrm>
        </p:spPr>
        <p:txBody>
          <a:bodyPr>
            <a:normAutofit lnSpcReduction="10000"/>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Import the notebook DBC from </a:t>
            </a:r>
            <a:br>
              <a:rPr lang="en-US" dirty="0">
                <a:solidFill>
                  <a:srgbClr val="F5982E"/>
                </a:solidFill>
              </a:rPr>
            </a:br>
            <a:r>
              <a:rPr lang="en-US" dirty="0">
                <a:solidFill>
                  <a:srgbClr val="F5982E"/>
                </a:solidFill>
              </a:rPr>
              <a:t>http://bit.ly/deep-learning-for-devs </a:t>
            </a:r>
          </a:p>
          <a:p>
            <a:r>
              <a:rPr lang="en-US" dirty="0"/>
              <a:t>In your Workspace open</a:t>
            </a:r>
            <a:br>
              <a:rPr lang="en-US" dirty="0"/>
            </a:br>
            <a:r>
              <a:rPr lang="en-US" dirty="0">
                <a:solidFill>
                  <a:srgbClr val="F5982E"/>
                </a:solidFill>
              </a:rPr>
              <a:t>01 Notebook Fundamentals</a:t>
            </a:r>
          </a:p>
          <a:p>
            <a:r>
              <a:rPr lang="en-US" dirty="0"/>
              <a:t>Complete this notebook:</a:t>
            </a:r>
          </a:p>
          <a:p>
            <a:pPr lvl="1"/>
            <a:r>
              <a:rPr lang="en-US" dirty="0">
                <a:solidFill>
                  <a:srgbClr val="F5982E"/>
                </a:solidFill>
              </a:rPr>
              <a:t>01 Notebook Fundamentals</a:t>
            </a:r>
          </a:p>
          <a:p>
            <a:r>
              <a:rPr lang="en-US" dirty="0"/>
              <a:t>Attach to cluster</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Get hands-on with notebooks for the first time.</a:t>
            </a:r>
          </a:p>
          <a:p>
            <a:r>
              <a:rPr lang="en-US" dirty="0"/>
              <a:t>Duration: 30 minutes</a:t>
            </a:r>
          </a:p>
        </p:txBody>
      </p:sp>
    </p:spTree>
    <p:extLst>
      <p:ext uri="{BB962C8B-B14F-4D97-AF65-F5344CB8AC3E}">
        <p14:creationId xmlns:p14="http://schemas.microsoft.com/office/powerpoint/2010/main" val="133026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a:xfrm>
            <a:off x="588263" y="457200"/>
            <a:ext cx="11018520" cy="553998"/>
          </a:xfrm>
        </p:spPr>
        <p:txBody>
          <a:bodyPr>
            <a:normAutofit fontScale="90000"/>
          </a:bodyPr>
          <a:lstStyle/>
          <a:p>
            <a:r>
              <a:rPr lang="en-US" dirty="0"/>
              <a:t>Deep learning applications</a:t>
            </a:r>
          </a:p>
        </p:txBody>
      </p:sp>
      <p:sp>
        <p:nvSpPr>
          <p:cNvPr id="24" name="Oval 23">
            <a:extLst>
              <a:ext uri="{FF2B5EF4-FFF2-40B4-BE49-F238E27FC236}">
                <a16:creationId xmlns:a16="http://schemas.microsoft.com/office/drawing/2014/main" id="{926BB8FD-3E75-4069-BF6E-9FBCD1E89648}"/>
              </a:ext>
            </a:extLst>
          </p:cNvPr>
          <p:cNvSpPr/>
          <p:nvPr/>
        </p:nvSpPr>
        <p:spPr bwMode="auto">
          <a:xfrm>
            <a:off x="4381102" y="2097340"/>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131161" y="3206093"/>
            <a:ext cx="2191237" cy="146929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4" name="Group 3">
            <a:extLst>
              <a:ext uri="{FF2B5EF4-FFF2-40B4-BE49-F238E27FC236}">
                <a16:creationId xmlns:a16="http://schemas.microsoft.com/office/drawing/2014/main" id="{4CE67B9C-5E34-49BB-A87E-0833F67381E2}"/>
              </a:ext>
            </a:extLst>
          </p:cNvPr>
          <p:cNvGrpSpPr/>
          <p:nvPr/>
        </p:nvGrpSpPr>
        <p:grpSpPr>
          <a:xfrm>
            <a:off x="3540600" y="1907632"/>
            <a:ext cx="1561283" cy="1561283"/>
            <a:chOff x="3506320" y="2010198"/>
            <a:chExt cx="1645920" cy="1645920"/>
          </a:xfrm>
        </p:grpSpPr>
        <p:sp>
          <p:nvSpPr>
            <p:cNvPr id="2" name="Oval 1">
              <a:extLst>
                <a:ext uri="{FF2B5EF4-FFF2-40B4-BE49-F238E27FC236}">
                  <a16:creationId xmlns:a16="http://schemas.microsoft.com/office/drawing/2014/main" id="{5CB1E793-1CEF-4DC9-B04E-D3C75495C868}"/>
                </a:ext>
              </a:extLst>
            </p:cNvPr>
            <p:cNvSpPr/>
            <p:nvPr/>
          </p:nvSpPr>
          <p:spPr bwMode="auto">
            <a:xfrm>
              <a:off x="3506320" y="2010198"/>
              <a:ext cx="1645920" cy="164592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0" name="Graphic 19" descr="Car">
              <a:extLst>
                <a:ext uri="{FF2B5EF4-FFF2-40B4-BE49-F238E27FC236}">
                  <a16:creationId xmlns:a16="http://schemas.microsoft.com/office/drawing/2014/main" id="{748ED396-77EB-4238-8E54-9C5DBA967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01" y="2159978"/>
              <a:ext cx="809356" cy="809356"/>
            </a:xfrm>
            <a:prstGeom prst="rect">
              <a:avLst/>
            </a:prstGeom>
          </p:spPr>
        </p:pic>
        <p:sp>
          <p:nvSpPr>
            <p:cNvPr id="21" name="TextBox 20">
              <a:extLst>
                <a:ext uri="{FF2B5EF4-FFF2-40B4-BE49-F238E27FC236}">
                  <a16:creationId xmlns:a16="http://schemas.microsoft.com/office/drawing/2014/main" id="{9BC11ED7-DBF9-4614-A438-D82FE2DF6FBF}"/>
                </a:ext>
              </a:extLst>
            </p:cNvPr>
            <p:cNvSpPr txBox="1"/>
            <p:nvPr/>
          </p:nvSpPr>
          <p:spPr>
            <a:xfrm>
              <a:off x="3673899" y="2787854"/>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autonomous vehicles</a:t>
              </a:r>
            </a:p>
          </p:txBody>
        </p:sp>
      </p:grpSp>
      <p:grpSp>
        <p:nvGrpSpPr>
          <p:cNvPr id="3" name="Group 2">
            <a:extLst>
              <a:ext uri="{FF2B5EF4-FFF2-40B4-BE49-F238E27FC236}">
                <a16:creationId xmlns:a16="http://schemas.microsoft.com/office/drawing/2014/main" id="{C4A65B49-3276-45F5-95C4-26AAD4A7336D}"/>
              </a:ext>
            </a:extLst>
          </p:cNvPr>
          <p:cNvGrpSpPr/>
          <p:nvPr/>
        </p:nvGrpSpPr>
        <p:grpSpPr>
          <a:xfrm>
            <a:off x="5460843" y="987292"/>
            <a:ext cx="1561283" cy="1561283"/>
            <a:chOff x="5421929" y="1389082"/>
            <a:chExt cx="1645920" cy="1645920"/>
          </a:xfrm>
        </p:grpSpPr>
        <p:sp>
          <p:nvSpPr>
            <p:cNvPr id="27" name="Oval 26">
              <a:extLst>
                <a:ext uri="{FF2B5EF4-FFF2-40B4-BE49-F238E27FC236}">
                  <a16:creationId xmlns:a16="http://schemas.microsoft.com/office/drawing/2014/main" id="{98113ABB-A4B5-4282-85B3-454767B53FCE}"/>
                </a:ext>
              </a:extLst>
            </p:cNvPr>
            <p:cNvSpPr/>
            <p:nvPr/>
          </p:nvSpPr>
          <p:spPr bwMode="auto">
            <a:xfrm>
              <a:off x="5421929" y="1389082"/>
              <a:ext cx="1645920" cy="164592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8" name="TextBox 27">
              <a:extLst>
                <a:ext uri="{FF2B5EF4-FFF2-40B4-BE49-F238E27FC236}">
                  <a16:creationId xmlns:a16="http://schemas.microsoft.com/office/drawing/2014/main" id="{7FA67C3F-96A2-40CA-8B5C-3587C06F98AC}"/>
                </a:ext>
              </a:extLst>
            </p:cNvPr>
            <p:cNvSpPr txBox="1"/>
            <p:nvPr/>
          </p:nvSpPr>
          <p:spPr>
            <a:xfrm>
              <a:off x="5757644" y="1683152"/>
              <a:ext cx="1159328" cy="492443"/>
            </a:xfrm>
            <a:prstGeom prst="rect">
              <a:avLst/>
            </a:prstGeom>
            <a:noFill/>
          </p:spPr>
          <p:txBody>
            <a:bodyPr wrap="square" lIns="0" tIns="0" rIns="0" bIns="0" rtlCol="0">
              <a:spAutoFit/>
            </a:bodyPr>
            <a:lstStyle/>
            <a:p>
              <a:r>
                <a:rPr lang="en-US" sz="3200" dirty="0">
                  <a:gradFill>
                    <a:gsLst>
                      <a:gs pos="2917">
                        <a:schemeClr val="tx1"/>
                      </a:gs>
                      <a:gs pos="30000">
                        <a:schemeClr val="tx1"/>
                      </a:gs>
                    </a:gsLst>
                    <a:lin ang="5400000" scaled="0"/>
                  </a:gradFill>
                  <a:latin typeface="Arial Black" panose="020B0A04020102020204" pitchFamily="34" charset="0"/>
                </a:rPr>
                <a:t>A / </a:t>
              </a:r>
              <a:r>
                <a:rPr lang="hi-IN" sz="3200" dirty="0">
                  <a:gradFill>
                    <a:gsLst>
                      <a:gs pos="2917">
                        <a:schemeClr val="tx1"/>
                      </a:gs>
                      <a:gs pos="30000">
                        <a:schemeClr val="tx1"/>
                      </a:gs>
                    </a:gsLst>
                    <a:lin ang="5400000" scaled="0"/>
                  </a:gradFill>
                  <a:latin typeface="Arial Black" panose="020B0A04020102020204" pitchFamily="34" charset="0"/>
                </a:rPr>
                <a:t>अ</a:t>
              </a:r>
              <a:r>
                <a:rPr lang="en-US" sz="3200" dirty="0">
                  <a:gradFill>
                    <a:gsLst>
                      <a:gs pos="2917">
                        <a:schemeClr val="tx1"/>
                      </a:gs>
                      <a:gs pos="30000">
                        <a:schemeClr val="tx1"/>
                      </a:gs>
                    </a:gsLst>
                    <a:lin ang="5400000" scaled="0"/>
                  </a:gradFill>
                  <a:latin typeface="Arial Black" panose="020B0A04020102020204" pitchFamily="34" charset="0"/>
                </a:rPr>
                <a:t> </a:t>
              </a:r>
            </a:p>
          </p:txBody>
        </p:sp>
        <p:sp>
          <p:nvSpPr>
            <p:cNvPr id="29" name="TextBox 28">
              <a:extLst>
                <a:ext uri="{FF2B5EF4-FFF2-40B4-BE49-F238E27FC236}">
                  <a16:creationId xmlns:a16="http://schemas.microsoft.com/office/drawing/2014/main" id="{F20173C0-9EAB-4658-BE64-38A53155C2FF}"/>
                </a:ext>
              </a:extLst>
            </p:cNvPr>
            <p:cNvSpPr txBox="1"/>
            <p:nvPr/>
          </p:nvSpPr>
          <p:spPr>
            <a:xfrm>
              <a:off x="5586193" y="2250700"/>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language translation</a:t>
              </a:r>
            </a:p>
          </p:txBody>
        </p:sp>
      </p:grpSp>
      <p:grpSp>
        <p:nvGrpSpPr>
          <p:cNvPr id="5" name="Group 4">
            <a:extLst>
              <a:ext uri="{FF2B5EF4-FFF2-40B4-BE49-F238E27FC236}">
                <a16:creationId xmlns:a16="http://schemas.microsoft.com/office/drawing/2014/main" id="{7F8FC62C-814A-431F-9B8F-098053B6ACC1}"/>
              </a:ext>
            </a:extLst>
          </p:cNvPr>
          <p:cNvGrpSpPr/>
          <p:nvPr/>
        </p:nvGrpSpPr>
        <p:grpSpPr>
          <a:xfrm>
            <a:off x="3540598" y="4217469"/>
            <a:ext cx="1561283" cy="1561283"/>
            <a:chOff x="3503927" y="3943247"/>
            <a:chExt cx="1645920" cy="1645920"/>
          </a:xfrm>
        </p:grpSpPr>
        <p:sp>
          <p:nvSpPr>
            <p:cNvPr id="34" name="Oval 33">
              <a:extLst>
                <a:ext uri="{FF2B5EF4-FFF2-40B4-BE49-F238E27FC236}">
                  <a16:creationId xmlns:a16="http://schemas.microsoft.com/office/drawing/2014/main" id="{7AF22065-BDEF-4BA0-8438-240C0EAF4DE0}"/>
                </a:ext>
              </a:extLst>
            </p:cNvPr>
            <p:cNvSpPr/>
            <p:nvPr/>
          </p:nvSpPr>
          <p:spPr bwMode="auto">
            <a:xfrm>
              <a:off x="3503927" y="3943247"/>
              <a:ext cx="1645920" cy="1645920"/>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Box 35">
              <a:extLst>
                <a:ext uri="{FF2B5EF4-FFF2-40B4-BE49-F238E27FC236}">
                  <a16:creationId xmlns:a16="http://schemas.microsoft.com/office/drawing/2014/main" id="{A45364EC-31CD-40DC-9A22-D70B3CFE1F87}"/>
                </a:ext>
              </a:extLst>
            </p:cNvPr>
            <p:cNvSpPr txBox="1"/>
            <p:nvPr/>
          </p:nvSpPr>
          <p:spPr>
            <a:xfrm>
              <a:off x="3661496" y="4857588"/>
              <a:ext cx="1330779" cy="553998"/>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predictive analytics</a:t>
              </a:r>
            </a:p>
          </p:txBody>
        </p:sp>
        <p:pic>
          <p:nvPicPr>
            <p:cNvPr id="32" name="Graphic 31" descr="Gears">
              <a:extLst>
                <a:ext uri="{FF2B5EF4-FFF2-40B4-BE49-F238E27FC236}">
                  <a16:creationId xmlns:a16="http://schemas.microsoft.com/office/drawing/2014/main" id="{EE4C4374-1342-4B3E-A9E5-46BBB77CD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224" y="4079382"/>
              <a:ext cx="822960" cy="822960"/>
            </a:xfrm>
            <a:prstGeom prst="rect">
              <a:avLst/>
            </a:prstGeom>
          </p:spPr>
        </p:pic>
      </p:grpSp>
      <p:grpSp>
        <p:nvGrpSpPr>
          <p:cNvPr id="6" name="Group 5">
            <a:extLst>
              <a:ext uri="{FF2B5EF4-FFF2-40B4-BE49-F238E27FC236}">
                <a16:creationId xmlns:a16="http://schemas.microsoft.com/office/drawing/2014/main" id="{C61C0C12-FCAB-4B3E-9061-5762678280DC}"/>
              </a:ext>
            </a:extLst>
          </p:cNvPr>
          <p:cNvGrpSpPr/>
          <p:nvPr/>
        </p:nvGrpSpPr>
        <p:grpSpPr>
          <a:xfrm>
            <a:off x="5419171" y="5248264"/>
            <a:ext cx="1561283" cy="1561283"/>
            <a:chOff x="5421929" y="4937004"/>
            <a:chExt cx="1645920" cy="1645920"/>
          </a:xfrm>
        </p:grpSpPr>
        <p:sp>
          <p:nvSpPr>
            <p:cNvPr id="38" name="Oval 37">
              <a:extLst>
                <a:ext uri="{FF2B5EF4-FFF2-40B4-BE49-F238E27FC236}">
                  <a16:creationId xmlns:a16="http://schemas.microsoft.com/office/drawing/2014/main" id="{468C4D00-6039-43C8-BD27-C040B5BA2475}"/>
                </a:ext>
              </a:extLst>
            </p:cNvPr>
            <p:cNvSpPr/>
            <p:nvPr/>
          </p:nvSpPr>
          <p:spPr bwMode="auto">
            <a:xfrm>
              <a:off x="5421929" y="4937004"/>
              <a:ext cx="1645920" cy="164592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68F004AC-43F8-4A2E-909A-842CE3707B6E}"/>
                </a:ext>
              </a:extLst>
            </p:cNvPr>
            <p:cNvSpPr txBox="1"/>
            <p:nvPr/>
          </p:nvSpPr>
          <p:spPr>
            <a:xfrm>
              <a:off x="5586192" y="5984628"/>
              <a:ext cx="1330779" cy="276999"/>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forecasting</a:t>
              </a:r>
            </a:p>
          </p:txBody>
        </p:sp>
        <p:pic>
          <p:nvPicPr>
            <p:cNvPr id="52" name="Graphic 51" descr="Upward trend">
              <a:extLst>
                <a:ext uri="{FF2B5EF4-FFF2-40B4-BE49-F238E27FC236}">
                  <a16:creationId xmlns:a16="http://schemas.microsoft.com/office/drawing/2014/main" id="{7492CE48-2500-400E-813F-C6B4B464C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057" y="5064335"/>
              <a:ext cx="884465" cy="884465"/>
            </a:xfrm>
            <a:prstGeom prst="rect">
              <a:avLst/>
            </a:prstGeom>
          </p:spPr>
        </p:pic>
      </p:grpSp>
      <p:grpSp>
        <p:nvGrpSpPr>
          <p:cNvPr id="7" name="Group 6">
            <a:extLst>
              <a:ext uri="{FF2B5EF4-FFF2-40B4-BE49-F238E27FC236}">
                <a16:creationId xmlns:a16="http://schemas.microsoft.com/office/drawing/2014/main" id="{9FAA8318-20F0-4886-9A66-83664CEA7473}"/>
              </a:ext>
            </a:extLst>
          </p:cNvPr>
          <p:cNvGrpSpPr/>
          <p:nvPr/>
        </p:nvGrpSpPr>
        <p:grpSpPr>
          <a:xfrm>
            <a:off x="7355611" y="4217469"/>
            <a:ext cx="1561283" cy="1561283"/>
            <a:chOff x="7258793" y="3930393"/>
            <a:chExt cx="1645920" cy="1645920"/>
          </a:xfrm>
        </p:grpSpPr>
        <p:sp>
          <p:nvSpPr>
            <p:cNvPr id="55" name="Oval 54">
              <a:extLst>
                <a:ext uri="{FF2B5EF4-FFF2-40B4-BE49-F238E27FC236}">
                  <a16:creationId xmlns:a16="http://schemas.microsoft.com/office/drawing/2014/main" id="{0B35978D-DBC8-457B-9BDF-732252694492}"/>
                </a:ext>
              </a:extLst>
            </p:cNvPr>
            <p:cNvSpPr/>
            <p:nvPr/>
          </p:nvSpPr>
          <p:spPr bwMode="auto">
            <a:xfrm>
              <a:off x="7258793" y="3930393"/>
              <a:ext cx="1645920" cy="1645920"/>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6" name="TextBox 55">
              <a:extLst>
                <a:ext uri="{FF2B5EF4-FFF2-40B4-BE49-F238E27FC236}">
                  <a16:creationId xmlns:a16="http://schemas.microsoft.com/office/drawing/2014/main" id="{0EF0C2C0-55D1-40BD-8A12-325039E6E37F}"/>
                </a:ext>
              </a:extLst>
            </p:cNvPr>
            <p:cNvSpPr txBox="1"/>
            <p:nvPr/>
          </p:nvSpPr>
          <p:spPr>
            <a:xfrm>
              <a:off x="7464325" y="4754460"/>
              <a:ext cx="132528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1318" y="4126523"/>
              <a:ext cx="623888" cy="623888"/>
            </a:xfrm>
            <a:prstGeom prst="rect">
              <a:avLst/>
            </a:prstGeom>
          </p:spPr>
        </p:pic>
      </p:grpSp>
      <p:sp>
        <p:nvSpPr>
          <p:cNvPr id="61" name="Text Placeholder 2">
            <a:extLst>
              <a:ext uri="{FF2B5EF4-FFF2-40B4-BE49-F238E27FC236}">
                <a16:creationId xmlns:a16="http://schemas.microsoft.com/office/drawing/2014/main" id="{9E5D8EF2-9676-4C33-AA18-83285EA1C3D8}"/>
              </a:ext>
            </a:extLst>
          </p:cNvPr>
          <p:cNvSpPr>
            <a:spLocks noGrp="1"/>
          </p:cNvSpPr>
          <p:nvPr>
            <p:ph type="body" sz="quarter" idx="10"/>
          </p:nvPr>
        </p:nvSpPr>
        <p:spPr>
          <a:xfrm>
            <a:off x="9190319" y="6157950"/>
            <a:ext cx="2774575" cy="430887"/>
          </a:xfrm>
        </p:spPr>
        <p:txBody>
          <a:bodyPr>
            <a:normAutofit fontScale="92500" lnSpcReduction="10000"/>
          </a:bodyPr>
          <a:lstStyle/>
          <a:p>
            <a:pPr marL="0" indent="0">
              <a:buNone/>
            </a:pPr>
            <a:r>
              <a:rPr lang="en-US" dirty="0"/>
              <a:t>And much more…</a:t>
            </a:r>
          </a:p>
        </p:txBody>
      </p:sp>
      <p:grpSp>
        <p:nvGrpSpPr>
          <p:cNvPr id="9" name="Group 8">
            <a:extLst>
              <a:ext uri="{FF2B5EF4-FFF2-40B4-BE49-F238E27FC236}">
                <a16:creationId xmlns:a16="http://schemas.microsoft.com/office/drawing/2014/main" id="{B0A0BED2-EA91-49CD-A24B-5F451C628BA1}"/>
              </a:ext>
            </a:extLst>
          </p:cNvPr>
          <p:cNvGrpSpPr/>
          <p:nvPr/>
        </p:nvGrpSpPr>
        <p:grpSpPr>
          <a:xfrm>
            <a:off x="7387120" y="1907632"/>
            <a:ext cx="1561283" cy="1561283"/>
            <a:chOff x="7387120" y="1907632"/>
            <a:chExt cx="1561283" cy="1561283"/>
          </a:xfrm>
        </p:grpSpPr>
        <p:grpSp>
          <p:nvGrpSpPr>
            <p:cNvPr id="8" name="Group 7">
              <a:extLst>
                <a:ext uri="{FF2B5EF4-FFF2-40B4-BE49-F238E27FC236}">
                  <a16:creationId xmlns:a16="http://schemas.microsoft.com/office/drawing/2014/main" id="{0BA22647-80F3-4191-B16F-9AEE1F7147E3}"/>
                </a:ext>
              </a:extLst>
            </p:cNvPr>
            <p:cNvGrpSpPr/>
            <p:nvPr/>
          </p:nvGrpSpPr>
          <p:grpSpPr>
            <a:xfrm>
              <a:off x="7387120" y="1907632"/>
              <a:ext cx="1561283" cy="1561283"/>
              <a:chOff x="7335013" y="2009289"/>
              <a:chExt cx="1645920" cy="1645920"/>
            </a:xfrm>
          </p:grpSpPr>
          <p:sp>
            <p:nvSpPr>
              <p:cNvPr id="58" name="Oval 57">
                <a:extLst>
                  <a:ext uri="{FF2B5EF4-FFF2-40B4-BE49-F238E27FC236}">
                    <a16:creationId xmlns:a16="http://schemas.microsoft.com/office/drawing/2014/main" id="{78F66CE6-6039-4B94-B7BD-3D272F4BC014}"/>
                  </a:ext>
                </a:extLst>
              </p:cNvPr>
              <p:cNvSpPr/>
              <p:nvPr/>
            </p:nvSpPr>
            <p:spPr bwMode="auto">
              <a:xfrm>
                <a:off x="7335013" y="2009289"/>
                <a:ext cx="1645920" cy="1645920"/>
              </a:xfrm>
              <a:prstGeom prst="ellipse">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B0124F4D-78A7-4876-84CC-EA8E73FEF1D1}"/>
                  </a:ext>
                </a:extLst>
              </p:cNvPr>
              <p:cNvSpPr txBox="1"/>
              <p:nvPr/>
            </p:nvSpPr>
            <p:spPr>
              <a:xfrm>
                <a:off x="7513182" y="2884831"/>
                <a:ext cx="1330779" cy="584030"/>
              </a:xfrm>
              <a:prstGeom prst="rect">
                <a:avLst/>
              </a:prstGeom>
              <a:noFill/>
            </p:spPr>
            <p:txBody>
              <a:bodyPr wrap="square" lIns="0" tIns="0" rIns="0" bIns="0" rtlCol="0">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Image recognition</a:t>
                </a:r>
              </a:p>
            </p:txBody>
          </p:sp>
        </p:grpSp>
        <p:pic>
          <p:nvPicPr>
            <p:cNvPr id="10" name="Graphic 9" descr="Camera">
              <a:extLst>
                <a:ext uri="{FF2B5EF4-FFF2-40B4-BE49-F238E27FC236}">
                  <a16:creationId xmlns:a16="http://schemas.microsoft.com/office/drawing/2014/main" id="{B789E5C0-FF7D-4C40-B1FF-9A0664E47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7740" y="1952109"/>
              <a:ext cx="914400" cy="914400"/>
            </a:xfrm>
            <a:prstGeom prst="rect">
              <a:avLst/>
            </a:prstGeom>
          </p:spPr>
        </p:pic>
      </p:grpSp>
    </p:spTree>
    <p:extLst>
      <p:ext uri="{BB962C8B-B14F-4D97-AF65-F5344CB8AC3E}">
        <p14:creationId xmlns:p14="http://schemas.microsoft.com/office/powerpoint/2010/main" val="296930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DB9-DF67-4F60-BE56-5F7430F5723F}"/>
              </a:ext>
            </a:extLst>
          </p:cNvPr>
          <p:cNvSpPr>
            <a:spLocks noGrp="1"/>
          </p:cNvSpPr>
          <p:nvPr>
            <p:ph type="title"/>
          </p:nvPr>
        </p:nvSpPr>
        <p:spPr/>
        <p:txBody>
          <a:bodyPr>
            <a:normAutofit fontScale="90000"/>
          </a:bodyPr>
          <a:lstStyle/>
          <a:p>
            <a:r>
              <a:rPr lang="en-US" dirty="0"/>
              <a:t>Machine Learning &amp; Deep Learning Compared</a:t>
            </a:r>
          </a:p>
        </p:txBody>
      </p:sp>
      <p:sp>
        <p:nvSpPr>
          <p:cNvPr id="3" name="TextBox 2">
            <a:extLst>
              <a:ext uri="{FF2B5EF4-FFF2-40B4-BE49-F238E27FC236}">
                <a16:creationId xmlns:a16="http://schemas.microsoft.com/office/drawing/2014/main" id="{B5DEF3D9-7E01-4477-B960-74554F4E05B9}"/>
              </a:ext>
            </a:extLst>
          </p:cNvPr>
          <p:cNvSpPr txBox="1"/>
          <p:nvPr/>
        </p:nvSpPr>
        <p:spPr>
          <a:xfrm>
            <a:off x="2743200" y="1001766"/>
            <a:ext cx="8247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Example using a </a:t>
            </a:r>
            <a:r>
              <a:rPr lang="en-US" sz="2400" b="1" dirty="0">
                <a:gradFill>
                  <a:gsLst>
                    <a:gs pos="2917">
                      <a:schemeClr val="tx1"/>
                    </a:gs>
                    <a:gs pos="30000">
                      <a:schemeClr val="tx1"/>
                    </a:gs>
                  </a:gsLst>
                  <a:lin ang="5400000" scaled="0"/>
                </a:gradFill>
              </a:rPr>
              <a:t>binary</a:t>
            </a: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classification</a:t>
            </a:r>
            <a:r>
              <a:rPr lang="en-US" sz="2400" dirty="0">
                <a:gradFill>
                  <a:gsLst>
                    <a:gs pos="2917">
                      <a:schemeClr val="tx1"/>
                    </a:gs>
                    <a:gs pos="30000">
                      <a:schemeClr val="tx1"/>
                    </a:gs>
                  </a:gsLst>
                  <a:lin ang="5400000" scaled="0"/>
                </a:gradFill>
              </a:rPr>
              <a:t> with logistic regression</a:t>
            </a:r>
          </a:p>
        </p:txBody>
      </p:sp>
      <p:pic>
        <p:nvPicPr>
          <p:cNvPr id="4" name="Picture 3">
            <a:extLst>
              <a:ext uri="{FF2B5EF4-FFF2-40B4-BE49-F238E27FC236}">
                <a16:creationId xmlns:a16="http://schemas.microsoft.com/office/drawing/2014/main" id="{B1D393BE-8099-4CB4-A92B-E7F573D050BE}"/>
              </a:ext>
            </a:extLst>
          </p:cNvPr>
          <p:cNvPicPr>
            <a:picLocks noChangeAspect="1"/>
          </p:cNvPicPr>
          <p:nvPr/>
        </p:nvPicPr>
        <p:blipFill rotWithShape="1">
          <a:blip r:embed="rId2"/>
          <a:srcRect r="17857"/>
          <a:stretch/>
        </p:blipFill>
        <p:spPr>
          <a:xfrm>
            <a:off x="1860185" y="2639607"/>
            <a:ext cx="5245343" cy="1779967"/>
          </a:xfrm>
          <a:prstGeom prst="rect">
            <a:avLst/>
          </a:prstGeom>
        </p:spPr>
      </p:pic>
      <p:pic>
        <p:nvPicPr>
          <p:cNvPr id="5" name="Picture 4">
            <a:extLst>
              <a:ext uri="{FF2B5EF4-FFF2-40B4-BE49-F238E27FC236}">
                <a16:creationId xmlns:a16="http://schemas.microsoft.com/office/drawing/2014/main" id="{6638A287-22E3-44AA-BE4D-1C268E932905}"/>
              </a:ext>
            </a:extLst>
          </p:cNvPr>
          <p:cNvPicPr>
            <a:picLocks noChangeAspect="1"/>
          </p:cNvPicPr>
          <p:nvPr/>
        </p:nvPicPr>
        <p:blipFill rotWithShape="1">
          <a:blip r:embed="rId2"/>
          <a:srcRect l="80957"/>
          <a:stretch/>
        </p:blipFill>
        <p:spPr>
          <a:xfrm>
            <a:off x="8859910" y="2639607"/>
            <a:ext cx="1216003" cy="1779967"/>
          </a:xfrm>
          <a:prstGeom prst="rect">
            <a:avLst/>
          </a:prstGeom>
        </p:spPr>
      </p:pic>
      <p:sp>
        <p:nvSpPr>
          <p:cNvPr id="6" name="Arrow: Right 5">
            <a:extLst>
              <a:ext uri="{FF2B5EF4-FFF2-40B4-BE49-F238E27FC236}">
                <a16:creationId xmlns:a16="http://schemas.microsoft.com/office/drawing/2014/main" id="{4716A056-259F-4711-9953-F707E2B3A638}"/>
              </a:ext>
            </a:extLst>
          </p:cNvPr>
          <p:cNvSpPr/>
          <p:nvPr/>
        </p:nvSpPr>
        <p:spPr bwMode="auto">
          <a:xfrm>
            <a:off x="7455629" y="3372215"/>
            <a:ext cx="1054180" cy="4659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ECBB8EE-3C86-4C4E-9328-1973C91CAAEB}"/>
              </a:ext>
            </a:extLst>
          </p:cNvPr>
          <p:cNvSpPr txBox="1"/>
          <p:nvPr/>
        </p:nvSpPr>
        <p:spPr>
          <a:xfrm>
            <a:off x="4164304" y="1627095"/>
            <a:ext cx="10193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Features</a:t>
            </a:r>
          </a:p>
        </p:txBody>
      </p:sp>
      <p:sp>
        <p:nvSpPr>
          <p:cNvPr id="8" name="TextBox 7">
            <a:extLst>
              <a:ext uri="{FF2B5EF4-FFF2-40B4-BE49-F238E27FC236}">
                <a16:creationId xmlns:a16="http://schemas.microsoft.com/office/drawing/2014/main" id="{229345A5-7B47-4732-999D-70B63044864F}"/>
              </a:ext>
            </a:extLst>
          </p:cNvPr>
          <p:cNvSpPr txBox="1"/>
          <p:nvPr/>
        </p:nvSpPr>
        <p:spPr>
          <a:xfrm>
            <a:off x="9022882" y="1627094"/>
            <a:ext cx="8518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Labels</a:t>
            </a:r>
          </a:p>
        </p:txBody>
      </p:sp>
      <p:sp>
        <p:nvSpPr>
          <p:cNvPr id="9" name="Left Brace 8">
            <a:extLst>
              <a:ext uri="{FF2B5EF4-FFF2-40B4-BE49-F238E27FC236}">
                <a16:creationId xmlns:a16="http://schemas.microsoft.com/office/drawing/2014/main" id="{0EC4BE81-49CD-42EA-83D4-9A42C3ABB631}"/>
              </a:ext>
            </a:extLst>
          </p:cNvPr>
          <p:cNvSpPr/>
          <p:nvPr/>
        </p:nvSpPr>
        <p:spPr>
          <a:xfrm rot="5400000">
            <a:off x="4318649" y="-82246"/>
            <a:ext cx="605717" cy="4793323"/>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9062A32-867A-4B1E-BBB6-8CDF8D1C0309}"/>
              </a:ext>
            </a:extLst>
          </p:cNvPr>
          <p:cNvSpPr/>
          <p:nvPr/>
        </p:nvSpPr>
        <p:spPr>
          <a:xfrm rot="5400000">
            <a:off x="9165051" y="1706412"/>
            <a:ext cx="605717" cy="1216005"/>
          </a:xfrm>
          <a:prstGeom prst="leftBrace">
            <a:avLst>
              <a:gd name="adj1" fmla="val 9294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D01ABA-7816-4CD5-84DE-BA99310A2E82}"/>
              </a:ext>
            </a:extLst>
          </p:cNvPr>
          <p:cNvSpPr txBox="1"/>
          <p:nvPr/>
        </p:nvSpPr>
        <p:spPr>
          <a:xfrm>
            <a:off x="5752878" y="5016853"/>
            <a:ext cx="2260875"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Deep learning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trains a graph:</a:t>
            </a:r>
          </a:p>
        </p:txBody>
      </p:sp>
      <p:sp>
        <p:nvSpPr>
          <p:cNvPr id="12" name="TextBox 11">
            <a:extLst>
              <a:ext uri="{FF2B5EF4-FFF2-40B4-BE49-F238E27FC236}">
                <a16:creationId xmlns:a16="http://schemas.microsoft.com/office/drawing/2014/main" id="{5FC69D5C-70DB-4BAB-92DB-D451D818F914}"/>
              </a:ext>
            </a:extLst>
          </p:cNvPr>
          <p:cNvSpPr txBox="1"/>
          <p:nvPr/>
        </p:nvSpPr>
        <p:spPr>
          <a:xfrm>
            <a:off x="2743200" y="5157117"/>
            <a:ext cx="1483419"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y=</a:t>
            </a:r>
            <a:r>
              <a:rPr lang="en-US" sz="2400" i="1" dirty="0" err="1">
                <a:gradFill>
                  <a:gsLst>
                    <a:gs pos="2917">
                      <a:schemeClr val="tx1"/>
                    </a:gs>
                    <a:gs pos="30000">
                      <a:schemeClr val="tx1"/>
                    </a:gs>
                  </a:gsLst>
                  <a:lin ang="5400000" scaled="0"/>
                </a:gradFill>
              </a:rPr>
              <a:t>mx+b</a:t>
            </a:r>
            <a:endParaRPr lang="en-US" sz="2400" i="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BDB707FA-FE93-4A98-B6B5-E2F3CEF3C0F4}"/>
              </a:ext>
            </a:extLst>
          </p:cNvPr>
          <p:cNvSpPr txBox="1"/>
          <p:nvPr/>
        </p:nvSpPr>
        <p:spPr>
          <a:xfrm>
            <a:off x="384399" y="4952444"/>
            <a:ext cx="20172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ML trains </a:t>
            </a:r>
          </a:p>
          <a:p>
            <a:pPr>
              <a:lnSpc>
                <a:spcPct val="90000"/>
              </a:lnSpc>
              <a:spcAft>
                <a:spcPts val="600"/>
              </a:spcAft>
            </a:pPr>
            <a:r>
              <a:rPr lang="en-US" sz="2400" dirty="0">
                <a:gradFill>
                  <a:gsLst>
                    <a:gs pos="2917">
                      <a:schemeClr val="tx1"/>
                    </a:gs>
                    <a:gs pos="30000">
                      <a:schemeClr val="tx1"/>
                    </a:gs>
                  </a:gsLst>
                  <a:lin ang="5400000" scaled="0"/>
                </a:gradFill>
              </a:rPr>
              <a:t>an equation:</a:t>
            </a:r>
          </a:p>
        </p:txBody>
      </p:sp>
      <p:pic>
        <p:nvPicPr>
          <p:cNvPr id="1026" name="Picture 2" descr="https://www.cntk.ai/jup/logistic_neuron.jpg">
            <a:extLst>
              <a:ext uri="{FF2B5EF4-FFF2-40B4-BE49-F238E27FC236}">
                <a16:creationId xmlns:a16="http://schemas.microsoft.com/office/drawing/2014/main" id="{09555442-6BAB-4AC6-B0DA-2545C16E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048" y="4851719"/>
            <a:ext cx="3758553" cy="12386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D9884-9076-4E12-9763-AA0C8D71AB1E}"/>
              </a:ext>
            </a:extLst>
          </p:cNvPr>
          <p:cNvSpPr txBox="1"/>
          <p:nvPr/>
        </p:nvSpPr>
        <p:spPr>
          <a:xfrm>
            <a:off x="0" y="6254556"/>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Ultimately both </a:t>
            </a:r>
            <a:r>
              <a:rPr lang="en-US" sz="2400" i="1" dirty="0">
                <a:gradFill>
                  <a:gsLst>
                    <a:gs pos="2917">
                      <a:schemeClr val="tx1"/>
                    </a:gs>
                    <a:gs pos="30000">
                      <a:schemeClr val="tx1"/>
                    </a:gs>
                  </a:gsLst>
                  <a:lin ang="5400000" scaled="0"/>
                </a:gradFill>
              </a:rPr>
              <a:t>can</a:t>
            </a:r>
            <a:r>
              <a:rPr lang="en-US" sz="2400" dirty="0">
                <a:gradFill>
                  <a:gsLst>
                    <a:gs pos="2917">
                      <a:schemeClr val="tx1"/>
                    </a:gs>
                    <a:gs pos="30000">
                      <a:schemeClr val="tx1"/>
                    </a:gs>
                  </a:gsLst>
                  <a:lin ang="5400000" scaled="0"/>
                </a:gradFill>
              </a:rPr>
              <a:t> predict a value of 0 (not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 or 1 (is iris-</a:t>
            </a:r>
            <a:r>
              <a:rPr lang="en-US" sz="2400" dirty="0" err="1">
                <a:gradFill>
                  <a:gsLst>
                    <a:gs pos="2917">
                      <a:schemeClr val="tx1"/>
                    </a:gs>
                    <a:gs pos="30000">
                      <a:schemeClr val="tx1"/>
                    </a:gs>
                  </a:gsLst>
                  <a:lin ang="5400000" scaled="0"/>
                </a:gradFill>
              </a:rPr>
              <a:t>setosa</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8563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27EB60-311B-4576-A61C-98A7B76D5131}"/>
              </a:ext>
            </a:extLst>
          </p:cNvPr>
          <p:cNvSpPr>
            <a:spLocks noGrp="1"/>
          </p:cNvSpPr>
          <p:nvPr>
            <p:ph type="title"/>
          </p:nvPr>
        </p:nvSpPr>
        <p:spPr/>
        <p:txBody>
          <a:bodyPr/>
          <a:lstStyle/>
          <a:p>
            <a:r>
              <a:rPr lang="en-US" dirty="0"/>
              <a:t>Abstract</a:t>
            </a:r>
          </a:p>
        </p:txBody>
      </p:sp>
      <p:sp>
        <p:nvSpPr>
          <p:cNvPr id="6" name="Content Placeholder 5">
            <a:extLst>
              <a:ext uri="{FF2B5EF4-FFF2-40B4-BE49-F238E27FC236}">
                <a16:creationId xmlns:a16="http://schemas.microsoft.com/office/drawing/2014/main" id="{61D8EB15-014F-44B9-A328-9DA613AD3B6A}"/>
              </a:ext>
            </a:extLst>
          </p:cNvPr>
          <p:cNvSpPr>
            <a:spLocks noGrp="1"/>
          </p:cNvSpPr>
          <p:nvPr>
            <p:ph idx="1"/>
          </p:nvPr>
        </p:nvSpPr>
        <p:spPr/>
        <p:txBody>
          <a:bodyPr>
            <a:normAutofit fontScale="77500" lnSpcReduction="20000"/>
          </a:bodyPr>
          <a:lstStyle/>
          <a:p>
            <a:pPr fontAlgn="base"/>
            <a:r>
              <a:rPr lang="en-US" dirty="0"/>
              <a:t>Deep learning is at the center of many exciting application innovations, and yet deep learning is also a way you can safely upgrade your existing applications with powerful new capabilities. This hands-on workshop is not about extremely forward looking innovation with deep learners that will take many years and specialized experts to create- it is not about creating the next self-driving car or champion level video game playing agent.</a:t>
            </a:r>
          </a:p>
          <a:p>
            <a:pPr fontAlgn="base"/>
            <a:r>
              <a:rPr lang="en-US" dirty="0"/>
              <a:t>This workshop IS about the innovations that you, the enterprise developer, can add to your applications today by learning just a few techniques and by having the confidence gained by knowing how such techniques are applied. Most enterprises have challenges with three kinds of data: structured data (think databases and time series), text and images or video. These are all data types for which deep learning has practical uses you can apply today. In this workshop you will train, evaluate and deploy deep learning models in Azure for each of these three data types, show casing techniques for text analytics/mining, computer vision and forecasting. These are fundamental techniques you will be able to apply to your applications after attending this workshop. </a:t>
            </a:r>
          </a:p>
          <a:p>
            <a:pPr fontAlgn="base"/>
            <a:r>
              <a:rPr lang="en-US" dirty="0"/>
              <a:t>So sign-up, come with your fully charged laptop and let’s get some innovation tackled together.</a:t>
            </a:r>
          </a:p>
          <a:p>
            <a:pPr marL="0" indent="0">
              <a:buNone/>
            </a:pPr>
            <a:endParaRPr lang="en-US" dirty="0"/>
          </a:p>
        </p:txBody>
      </p:sp>
    </p:spTree>
    <p:extLst>
      <p:ext uri="{BB962C8B-B14F-4D97-AF65-F5344CB8AC3E}">
        <p14:creationId xmlns:p14="http://schemas.microsoft.com/office/powerpoint/2010/main" val="3192105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dirty="0"/>
              <a:t>Deep learning vs. traditional ML</a:t>
            </a:r>
          </a:p>
        </p:txBody>
      </p:sp>
      <p:pic>
        <p:nvPicPr>
          <p:cNvPr id="5" name="Picture 4" descr="A cat that is looking at the camera&#10;&#10;Description generated with very high confidence">
            <a:extLst>
              <a:ext uri="{FF2B5EF4-FFF2-40B4-BE49-F238E27FC236}">
                <a16:creationId xmlns:a16="http://schemas.microsoft.com/office/drawing/2014/main" id="{E171D7A3-B488-48AD-8D92-CE2091D7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3" y="1884378"/>
            <a:ext cx="1377525" cy="1383288"/>
          </a:xfrm>
          <a:prstGeom prst="rect">
            <a:avLst/>
          </a:prstGeom>
        </p:spPr>
      </p:pic>
      <p:cxnSp>
        <p:nvCxnSpPr>
          <p:cNvPr id="6" name="Straight Arrow Connector 5">
            <a:extLst>
              <a:ext uri="{FF2B5EF4-FFF2-40B4-BE49-F238E27FC236}">
                <a16:creationId xmlns:a16="http://schemas.microsoft.com/office/drawing/2014/main" id="{EB94CD3C-D877-4527-90B7-918A9F670596}"/>
              </a:ext>
            </a:extLst>
          </p:cNvPr>
          <p:cNvCxnSpPr/>
          <p:nvPr/>
        </p:nvCxnSpPr>
        <p:spPr>
          <a:xfrm flipV="1">
            <a:off x="2476875"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at that is looking at the camera&#10;&#10;Description generated with very high confidence">
            <a:extLst>
              <a:ext uri="{FF2B5EF4-FFF2-40B4-BE49-F238E27FC236}">
                <a16:creationId xmlns:a16="http://schemas.microsoft.com/office/drawing/2014/main" id="{20019EFD-4640-4BB8-BA99-4128C2AE7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9" y="4514928"/>
            <a:ext cx="1377525" cy="1383288"/>
          </a:xfrm>
          <a:prstGeom prst="rect">
            <a:avLst/>
          </a:prstGeom>
        </p:spPr>
      </p:pic>
      <p:cxnSp>
        <p:nvCxnSpPr>
          <p:cNvPr id="8" name="Straight Arrow Connector 7">
            <a:extLst>
              <a:ext uri="{FF2B5EF4-FFF2-40B4-BE49-F238E27FC236}">
                <a16:creationId xmlns:a16="http://schemas.microsoft.com/office/drawing/2014/main" id="{9B25E742-FEA2-42F4-A6D6-1A5EA3C310B0}"/>
              </a:ext>
            </a:extLst>
          </p:cNvPr>
          <p:cNvCxnSpPr/>
          <p:nvPr/>
        </p:nvCxnSpPr>
        <p:spPr>
          <a:xfrm flipV="1">
            <a:off x="2476875" y="5280785"/>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1D877B-E701-4A64-9C64-EBFCCD8FF0D8}"/>
              </a:ext>
            </a:extLst>
          </p:cNvPr>
          <p:cNvSpPr txBox="1"/>
          <p:nvPr/>
        </p:nvSpPr>
        <p:spPr>
          <a:xfrm>
            <a:off x="3140652" y="3139612"/>
            <a:ext cx="3223974" cy="369332"/>
          </a:xfrm>
          <a:prstGeom prst="rect">
            <a:avLst/>
          </a:prstGeom>
          <a:noFill/>
        </p:spPr>
        <p:txBody>
          <a:bodyPr wrap="square" rtlCol="0">
            <a:spAutoFit/>
          </a:bodyPr>
          <a:lstStyle/>
          <a:p>
            <a:r>
              <a:rPr lang="en-GB" sz="1800" dirty="0"/>
              <a:t>manual feature extraction</a:t>
            </a:r>
          </a:p>
        </p:txBody>
      </p:sp>
      <p:sp>
        <p:nvSpPr>
          <p:cNvPr id="11" name="TextBox 10">
            <a:extLst>
              <a:ext uri="{FF2B5EF4-FFF2-40B4-BE49-F238E27FC236}">
                <a16:creationId xmlns:a16="http://schemas.microsoft.com/office/drawing/2014/main" id="{4E052C3B-0102-4837-9DAD-1AC87815EC2F}"/>
              </a:ext>
            </a:extLst>
          </p:cNvPr>
          <p:cNvSpPr txBox="1"/>
          <p:nvPr/>
        </p:nvSpPr>
        <p:spPr>
          <a:xfrm>
            <a:off x="1131826" y="1382907"/>
            <a:ext cx="763089" cy="461665"/>
          </a:xfrm>
          <a:prstGeom prst="rect">
            <a:avLst/>
          </a:prstGeom>
          <a:noFill/>
        </p:spPr>
        <p:txBody>
          <a:bodyPr wrap="square" rtlCol="0">
            <a:spAutoFit/>
          </a:bodyPr>
          <a:lstStyle/>
          <a:p>
            <a:r>
              <a:rPr lang="en-GB" sz="2400" dirty="0"/>
              <a:t>ML</a:t>
            </a:r>
          </a:p>
        </p:txBody>
      </p:sp>
      <p:sp>
        <p:nvSpPr>
          <p:cNvPr id="12" name="TextBox 11">
            <a:extLst>
              <a:ext uri="{FF2B5EF4-FFF2-40B4-BE49-F238E27FC236}">
                <a16:creationId xmlns:a16="http://schemas.microsoft.com/office/drawing/2014/main" id="{0B3920A2-B6D8-4B30-95F8-B638EBE1177C}"/>
              </a:ext>
            </a:extLst>
          </p:cNvPr>
          <p:cNvSpPr txBox="1"/>
          <p:nvPr/>
        </p:nvSpPr>
        <p:spPr>
          <a:xfrm>
            <a:off x="1131826" y="4018867"/>
            <a:ext cx="763089" cy="461665"/>
          </a:xfrm>
          <a:prstGeom prst="rect">
            <a:avLst/>
          </a:prstGeom>
          <a:noFill/>
        </p:spPr>
        <p:txBody>
          <a:bodyPr wrap="square" rtlCol="0">
            <a:spAutoFit/>
          </a:bodyPr>
          <a:lstStyle/>
          <a:p>
            <a:r>
              <a:rPr lang="en-GB" sz="2400" dirty="0"/>
              <a:t>DL</a:t>
            </a:r>
          </a:p>
        </p:txBody>
      </p:sp>
      <p:cxnSp>
        <p:nvCxnSpPr>
          <p:cNvPr id="13" name="Straight Arrow Connector 12">
            <a:extLst>
              <a:ext uri="{FF2B5EF4-FFF2-40B4-BE49-F238E27FC236}">
                <a16:creationId xmlns:a16="http://schemas.microsoft.com/office/drawing/2014/main" id="{62313695-5558-444E-8B2C-327B0C39CCF7}"/>
              </a:ext>
            </a:extLst>
          </p:cNvPr>
          <p:cNvCxnSpPr/>
          <p:nvPr/>
        </p:nvCxnSpPr>
        <p:spPr>
          <a:xfrm flipV="1">
            <a:off x="6279379"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Graphic 3" descr="Gears">
            <a:extLst>
              <a:ext uri="{FF2B5EF4-FFF2-40B4-BE49-F238E27FC236}">
                <a16:creationId xmlns:a16="http://schemas.microsoft.com/office/drawing/2014/main" id="{2EBA8728-FFDC-40B2-BB30-EBE6194C1F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560" y="1983799"/>
            <a:ext cx="914400" cy="914400"/>
          </a:xfrm>
          <a:prstGeom prst="rect">
            <a:avLst/>
          </a:prstGeom>
        </p:spPr>
      </p:pic>
      <p:sp>
        <p:nvSpPr>
          <p:cNvPr id="18" name="TextBox 17">
            <a:extLst>
              <a:ext uri="{FF2B5EF4-FFF2-40B4-BE49-F238E27FC236}">
                <a16:creationId xmlns:a16="http://schemas.microsoft.com/office/drawing/2014/main" id="{0DA39E99-E161-4282-BF56-F0AA7AB45BCC}"/>
              </a:ext>
            </a:extLst>
          </p:cNvPr>
          <p:cNvSpPr txBox="1"/>
          <p:nvPr/>
        </p:nvSpPr>
        <p:spPr>
          <a:xfrm>
            <a:off x="6688324" y="3139612"/>
            <a:ext cx="2822935" cy="369299"/>
          </a:xfrm>
          <a:prstGeom prst="rect">
            <a:avLst/>
          </a:prstGeom>
          <a:noFill/>
        </p:spPr>
        <p:txBody>
          <a:bodyPr wrap="square" rtlCol="0">
            <a:spAutoFit/>
          </a:bodyPr>
          <a:lstStyle/>
          <a:p>
            <a:r>
              <a:rPr lang="en-GB" sz="1800" dirty="0"/>
              <a:t>classification algorithm</a:t>
            </a:r>
          </a:p>
        </p:txBody>
      </p:sp>
      <p:cxnSp>
        <p:nvCxnSpPr>
          <p:cNvPr id="19" name="Straight Arrow Connector 18">
            <a:extLst>
              <a:ext uri="{FF2B5EF4-FFF2-40B4-BE49-F238E27FC236}">
                <a16:creationId xmlns:a16="http://schemas.microsoft.com/office/drawing/2014/main" id="{C26D6881-140E-4E72-A3C4-5B65015D40CE}"/>
              </a:ext>
            </a:extLst>
          </p:cNvPr>
          <p:cNvCxnSpPr/>
          <p:nvPr/>
        </p:nvCxnSpPr>
        <p:spPr>
          <a:xfrm flipV="1">
            <a:off x="8740264" y="2545080"/>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F8E58DA-77D6-4D71-86CF-9AC51D5D2FBF}"/>
              </a:ext>
            </a:extLst>
          </p:cNvPr>
          <p:cNvSpPr txBox="1"/>
          <p:nvPr/>
        </p:nvSpPr>
        <p:spPr>
          <a:xfrm>
            <a:off x="10155403" y="2068190"/>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9C647B6B-1C3A-4A0F-8E86-4A4F76FDA88F}"/>
                  </a:ext>
                </a:extLst>
              </p14:cNvPr>
              <p14:cNvContentPartPr/>
              <p14:nvPr/>
            </p14:nvContentPartPr>
            <p14:xfrm>
              <a:off x="10138728" y="2101999"/>
              <a:ext cx="675720" cy="303120"/>
            </p14:xfrm>
          </p:contentPart>
        </mc:Choice>
        <mc:Fallback xmlns:asvg="http://schemas.microsoft.com/office/drawing/2016/SVG/main" xmlns:a14="http://schemas.microsoft.com/office/drawing/2010/main" xmlns:a16="http://schemas.microsoft.com/office/drawing/2014/main" xmlns="">
          <p:pic>
            <p:nvPicPr>
              <p:cNvPr id="23" name="Ink 22">
                <a:extLst>
                  <a:ext uri="{FF2B5EF4-FFF2-40B4-BE49-F238E27FC236}">
                    <a16:creationId xmlns:a16="http://schemas.microsoft.com/office/drawing/2014/main" id="{9C647B6B-1C3A-4A0F-8E86-4A4F76FDA88F}"/>
                  </a:ext>
                </a:extLst>
              </p:cNvPr>
              <p:cNvPicPr/>
              <p:nvPr/>
            </p:nvPicPr>
            <p:blipFill>
              <a:blip r:embed="rId7"/>
              <a:stretch>
                <a:fillRect/>
              </a:stretch>
            </p:blipFill>
            <p:spPr>
              <a:xfrm>
                <a:off x="10120728" y="2083999"/>
                <a:ext cx="711360" cy="338760"/>
              </a:xfrm>
              <a:prstGeom prst="rect">
                <a:avLst/>
              </a:prstGeom>
            </p:spPr>
          </p:pic>
        </mc:Fallback>
      </mc:AlternateContent>
      <p:sp>
        <p:nvSpPr>
          <p:cNvPr id="26" name="TextBox 25">
            <a:extLst>
              <a:ext uri="{FF2B5EF4-FFF2-40B4-BE49-F238E27FC236}">
                <a16:creationId xmlns:a16="http://schemas.microsoft.com/office/drawing/2014/main" id="{EF3B7998-032E-4894-BF54-CD6A07963451}"/>
              </a:ext>
            </a:extLst>
          </p:cNvPr>
          <p:cNvSpPr txBox="1"/>
          <p:nvPr/>
        </p:nvSpPr>
        <p:spPr>
          <a:xfrm>
            <a:off x="4334242" y="5913217"/>
            <a:ext cx="4060767" cy="369332"/>
          </a:xfrm>
          <a:prstGeom prst="rect">
            <a:avLst/>
          </a:prstGeom>
          <a:noFill/>
        </p:spPr>
        <p:txBody>
          <a:bodyPr wrap="square" rtlCol="0">
            <a:spAutoFit/>
          </a:bodyPr>
          <a:lstStyle/>
          <a:p>
            <a:r>
              <a:rPr lang="en-GB" sz="1800" dirty="0"/>
              <a:t>feature learning + classification</a:t>
            </a:r>
          </a:p>
        </p:txBody>
      </p:sp>
      <p:cxnSp>
        <p:nvCxnSpPr>
          <p:cNvPr id="27" name="Straight Arrow Connector 26">
            <a:extLst>
              <a:ext uri="{FF2B5EF4-FFF2-40B4-BE49-F238E27FC236}">
                <a16:creationId xmlns:a16="http://schemas.microsoft.com/office/drawing/2014/main" id="{F616B760-65ED-4FE1-AD7F-9BEB8733CAF3}"/>
              </a:ext>
            </a:extLst>
          </p:cNvPr>
          <p:cNvCxnSpPr/>
          <p:nvPr/>
        </p:nvCxnSpPr>
        <p:spPr>
          <a:xfrm flipV="1">
            <a:off x="8607992" y="5249843"/>
            <a:ext cx="96774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D2494A-FB88-486A-9678-E25DE10BBE18}"/>
              </a:ext>
            </a:extLst>
          </p:cNvPr>
          <p:cNvSpPr txBox="1"/>
          <p:nvPr/>
        </p:nvSpPr>
        <p:spPr>
          <a:xfrm>
            <a:off x="10023131" y="4772953"/>
            <a:ext cx="1078325" cy="1015663"/>
          </a:xfrm>
          <a:prstGeom prst="rect">
            <a:avLst/>
          </a:prstGeom>
          <a:noFill/>
        </p:spPr>
        <p:txBody>
          <a:bodyPr wrap="square" rtlCol="0">
            <a:spAutoFit/>
          </a:bodyPr>
          <a:lstStyle/>
          <a:p>
            <a:r>
              <a:rPr lang="en-GB" sz="2000" dirty="0"/>
              <a:t>Cat</a:t>
            </a:r>
          </a:p>
          <a:p>
            <a:r>
              <a:rPr lang="en-GB" sz="2000" dirty="0"/>
              <a:t>Dog</a:t>
            </a:r>
          </a:p>
          <a:p>
            <a:r>
              <a:rPr lang="en-GB" sz="2000" dirty="0"/>
              <a:t>Other</a:t>
            </a: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5" name="Ink 24">
                <a:extLst>
                  <a:ext uri="{FF2B5EF4-FFF2-40B4-BE49-F238E27FC236}">
                    <a16:creationId xmlns:a16="http://schemas.microsoft.com/office/drawing/2014/main" id="{EBBA7DEF-BB0A-4FDC-AC57-13E7D1CC8522}"/>
                  </a:ext>
                </a:extLst>
              </p14:cNvPr>
              <p14:cNvContentPartPr/>
              <p14:nvPr/>
            </p14:nvContentPartPr>
            <p14:xfrm>
              <a:off x="9942888" y="4670959"/>
              <a:ext cx="765360" cy="524160"/>
            </p14:xfrm>
          </p:contentPart>
        </mc:Choice>
        <mc:Fallback xmlns:asvg="http://schemas.microsoft.com/office/drawing/2016/SVG/main" xmlns:a14="http://schemas.microsoft.com/office/drawing/2010/main" xmlns:a16="http://schemas.microsoft.com/office/drawing/2014/main" xmlns="">
          <p:pic>
            <p:nvPicPr>
              <p:cNvPr id="25" name="Ink 24">
                <a:extLst>
                  <a:ext uri="{FF2B5EF4-FFF2-40B4-BE49-F238E27FC236}">
                    <a16:creationId xmlns:a16="http://schemas.microsoft.com/office/drawing/2014/main" id="{EBBA7DEF-BB0A-4FDC-AC57-13E7D1CC8522}"/>
                  </a:ext>
                </a:extLst>
              </p:cNvPr>
              <p:cNvPicPr/>
              <p:nvPr/>
            </p:nvPicPr>
            <p:blipFill>
              <a:blip r:embed="rId9"/>
              <a:stretch>
                <a:fillRect/>
              </a:stretch>
            </p:blipFill>
            <p:spPr>
              <a:xfrm>
                <a:off x="9924888" y="4652959"/>
                <a:ext cx="801000" cy="559800"/>
              </a:xfrm>
              <a:prstGeom prst="rect">
                <a:avLst/>
              </a:prstGeom>
            </p:spPr>
          </p:pic>
        </mc:Fallback>
      </mc:AlternateContent>
      <p:pic>
        <p:nvPicPr>
          <p:cNvPr id="29" name="Picture 28">
            <a:extLst>
              <a:ext uri="{FF2B5EF4-FFF2-40B4-BE49-F238E27FC236}">
                <a16:creationId xmlns:a16="http://schemas.microsoft.com/office/drawing/2014/main" id="{BF2EF9FA-658F-4AAD-915E-1DACDAC149CA}"/>
              </a:ext>
            </a:extLst>
          </p:cNvPr>
          <p:cNvPicPr>
            <a:picLocks noChangeAspect="1"/>
          </p:cNvPicPr>
          <p:nvPr/>
        </p:nvPicPr>
        <p:blipFill>
          <a:blip r:embed="rId10"/>
          <a:stretch>
            <a:fillRect/>
          </a:stretch>
        </p:blipFill>
        <p:spPr>
          <a:xfrm>
            <a:off x="4313463" y="4494959"/>
            <a:ext cx="1014157" cy="1215524"/>
          </a:xfrm>
          <a:prstGeom prst="rect">
            <a:avLst/>
          </a:prstGeom>
        </p:spPr>
      </p:pic>
      <p:pic>
        <p:nvPicPr>
          <p:cNvPr id="30" name="Picture 29">
            <a:extLst>
              <a:ext uri="{FF2B5EF4-FFF2-40B4-BE49-F238E27FC236}">
                <a16:creationId xmlns:a16="http://schemas.microsoft.com/office/drawing/2014/main" id="{E24AD7BD-CF2C-40B4-B24B-2FFC19C57E28}"/>
              </a:ext>
            </a:extLst>
          </p:cNvPr>
          <p:cNvPicPr>
            <a:picLocks noChangeAspect="1"/>
          </p:cNvPicPr>
          <p:nvPr/>
        </p:nvPicPr>
        <p:blipFill>
          <a:blip r:embed="rId11"/>
          <a:stretch>
            <a:fillRect/>
          </a:stretch>
        </p:blipFill>
        <p:spPr>
          <a:xfrm>
            <a:off x="5422368" y="4480532"/>
            <a:ext cx="1023113" cy="1229952"/>
          </a:xfrm>
          <a:prstGeom prst="rect">
            <a:avLst/>
          </a:prstGeom>
        </p:spPr>
      </p:pic>
      <p:pic>
        <p:nvPicPr>
          <p:cNvPr id="31" name="Picture 30">
            <a:extLst>
              <a:ext uri="{FF2B5EF4-FFF2-40B4-BE49-F238E27FC236}">
                <a16:creationId xmlns:a16="http://schemas.microsoft.com/office/drawing/2014/main" id="{742DDBE5-929B-4512-8451-CBA59B85B3AC}"/>
              </a:ext>
            </a:extLst>
          </p:cNvPr>
          <p:cNvPicPr>
            <a:picLocks noChangeAspect="1"/>
          </p:cNvPicPr>
          <p:nvPr/>
        </p:nvPicPr>
        <p:blipFill>
          <a:blip r:embed="rId12"/>
          <a:stretch>
            <a:fillRect/>
          </a:stretch>
        </p:blipFill>
        <p:spPr>
          <a:xfrm>
            <a:off x="6530172" y="4480533"/>
            <a:ext cx="1023114" cy="1232984"/>
          </a:xfrm>
          <a:prstGeom prst="rect">
            <a:avLst/>
          </a:prstGeom>
        </p:spPr>
      </p:pic>
      <p:pic>
        <p:nvPicPr>
          <p:cNvPr id="3072" name="Picture 3071">
            <a:extLst>
              <a:ext uri="{FF2B5EF4-FFF2-40B4-BE49-F238E27FC236}">
                <a16:creationId xmlns:a16="http://schemas.microsoft.com/office/drawing/2014/main" id="{5CD4374F-9930-4962-B435-949E1C7C859C}"/>
              </a:ext>
            </a:extLst>
          </p:cNvPr>
          <p:cNvPicPr>
            <a:picLocks noChangeAspect="1"/>
          </p:cNvPicPr>
          <p:nvPr/>
        </p:nvPicPr>
        <p:blipFill>
          <a:blip r:embed="rId13"/>
          <a:stretch>
            <a:fillRect/>
          </a:stretch>
        </p:blipFill>
        <p:spPr>
          <a:xfrm>
            <a:off x="4111541" y="1494850"/>
            <a:ext cx="1078324" cy="1159707"/>
          </a:xfrm>
          <a:prstGeom prst="rect">
            <a:avLst/>
          </a:prstGeom>
        </p:spPr>
      </p:pic>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3800237" y="2337874"/>
            <a:ext cx="574677" cy="74799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3AEFCDE5-C377-418C-BE21-1502553356B5}"/>
              </a:ext>
            </a:extLst>
          </p:cNvPr>
          <p:cNvPicPr>
            <a:picLocks noChangeAspect="1"/>
          </p:cNvPicPr>
          <p:nvPr/>
        </p:nvPicPr>
        <p:blipFill>
          <a:blip r:embed="rId14"/>
          <a:stretch>
            <a:fillRect/>
          </a:stretch>
        </p:blipFill>
        <p:spPr>
          <a:xfrm>
            <a:off x="4996692" y="1832880"/>
            <a:ext cx="1149542" cy="1144477"/>
          </a:xfrm>
          <a:prstGeom prst="rect">
            <a:avLst/>
          </a:prstGeom>
        </p:spPr>
      </p:pic>
    </p:spTree>
    <p:extLst>
      <p:ext uri="{BB962C8B-B14F-4D97-AF65-F5344CB8AC3E}">
        <p14:creationId xmlns:p14="http://schemas.microsoft.com/office/powerpoint/2010/main" val="16652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0" grpId="0"/>
      <p:bldP spid="26" grpId="0"/>
      <p:bldP spid="28"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dirty="0"/>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1"/>
          </p:nvPr>
        </p:nvSpPr>
        <p:spPr>
          <a:xfrm>
            <a:off x="6806151" y="1798665"/>
            <a:ext cx="3894797" cy="472373"/>
          </a:xfrm>
        </p:spPr>
        <p:txBody>
          <a:bodyPr>
            <a:normAutofit fontScale="92500"/>
          </a:bodyPr>
          <a:lstStyle/>
          <a:p>
            <a:pPr marL="0" indent="0" algn="ctr">
              <a:buNone/>
            </a:pPr>
            <a:r>
              <a:rPr lang="en-US" altLang="en-US" sz="2200" kern="0" dirty="0">
                <a:solidFill>
                  <a:srgbClr val="080808"/>
                </a:solidFill>
                <a:latin typeface="Segoe UI Light" panose="020B0502040204020203" pitchFamily="34" charset="0"/>
                <a:cs typeface="Segoe UI Light" panose="020B0502040204020203" pitchFamily="34" charset="0"/>
                <a:sym typeface="Arial" panose="020B0604020202020204" pitchFamily="34" charset="0"/>
              </a:rPr>
              <a:t>Massive amounts of training data</a:t>
            </a:r>
          </a:p>
        </p:txBody>
      </p:sp>
      <p:sp>
        <p:nvSpPr>
          <p:cNvPr id="2" name="Oval 1">
            <a:extLst>
              <a:ext uri="{FF2B5EF4-FFF2-40B4-BE49-F238E27FC236}">
                <a16:creationId xmlns:a16="http://schemas.microsoft.com/office/drawing/2014/main" id="{CFD9A2FB-175E-4439-8D30-39E360F058F6}"/>
              </a:ext>
            </a:extLst>
          </p:cNvPr>
          <p:cNvSpPr/>
          <p:nvPr/>
        </p:nvSpPr>
        <p:spPr bwMode="auto">
          <a:xfrm>
            <a:off x="519998" y="2121246"/>
            <a:ext cx="3719116" cy="3618294"/>
          </a:xfrm>
          <a:prstGeom prst="ellipse">
            <a:avLst/>
          </a:prstGeom>
          <a:solidFill>
            <a:schemeClr val="bg1">
              <a:lumMod val="95000"/>
            </a:schemeClr>
          </a:solidFill>
          <a:ln w="19050" cap="flat" cmpd="sng" algn="ctr">
            <a:noFill/>
            <a:prstDash val="solid"/>
            <a:round/>
            <a:headEnd type="none" w="med" len="med"/>
            <a:tailEnd type="none" w="med" len="med"/>
          </a:ln>
          <a:effectLst/>
          <a:extLs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998611" y="5793001"/>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2200" kern="0" dirty="0">
                <a:solidFill>
                  <a:srgbClr val="080808"/>
                </a:solidFill>
              </a:rPr>
              <a:t>Computationally expensive</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6806151" y="3085879"/>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n-US" altLang="en-US" sz="2200" kern="0" dirty="0">
                <a:solidFill>
                  <a:srgbClr val="080808"/>
                </a:solidFill>
              </a:rPr>
              <a:t>Excels with raw, unstructured data</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5870484" y="4325971"/>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2200" kern="0" dirty="0">
                <a:solidFill>
                  <a:srgbClr val="080808"/>
                </a:solidFill>
              </a:rPr>
              <a:t>Automatic feature extraction</a:t>
            </a:r>
          </a:p>
        </p:txBody>
      </p:sp>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129084" y="3103093"/>
            <a:ext cx="2355405" cy="157937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593079" y="1622181"/>
            <a:ext cx="817943" cy="817943"/>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71" name="Group 7170">
            <a:extLst>
              <a:ext uri="{FF2B5EF4-FFF2-40B4-BE49-F238E27FC236}">
                <a16:creationId xmlns:a16="http://schemas.microsoft.com/office/drawing/2014/main" id="{BA5EB397-1922-4263-B228-00A6F9CDF7D3}"/>
              </a:ext>
            </a:extLst>
          </p:cNvPr>
          <p:cNvGrpSpPr/>
          <p:nvPr/>
        </p:nvGrpSpPr>
        <p:grpSpPr>
          <a:xfrm>
            <a:off x="5593079" y="2855261"/>
            <a:ext cx="817943" cy="817943"/>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a:extLst>
              <a:ext uri="{FF2B5EF4-FFF2-40B4-BE49-F238E27FC236}">
                <a16:creationId xmlns:a16="http://schemas.microsoft.com/office/drawing/2014/main" id="{11DB0130-57D5-445E-96B2-C19313CD1EF4}"/>
              </a:ext>
            </a:extLst>
          </p:cNvPr>
          <p:cNvGrpSpPr/>
          <p:nvPr/>
        </p:nvGrpSpPr>
        <p:grpSpPr>
          <a:xfrm>
            <a:off x="4657412" y="4125292"/>
            <a:ext cx="817943" cy="817943"/>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83" name="Group 7182">
            <a:extLst>
              <a:ext uri="{FF2B5EF4-FFF2-40B4-BE49-F238E27FC236}">
                <a16:creationId xmlns:a16="http://schemas.microsoft.com/office/drawing/2014/main" id="{D1E93EA4-BDF4-4BF6-A83A-CC326B9B5E5F}"/>
              </a:ext>
            </a:extLst>
          </p:cNvPr>
          <p:cNvGrpSpPr/>
          <p:nvPr/>
        </p:nvGrpSpPr>
        <p:grpSpPr>
          <a:xfrm>
            <a:off x="3785539" y="5582857"/>
            <a:ext cx="817943" cy="817943"/>
            <a:chOff x="5502549" y="5852160"/>
            <a:chExt cx="1005840" cy="1005840"/>
          </a:xfrm>
        </p:grpSpPr>
        <p:sp>
          <p:nvSpPr>
            <p:cNvPr id="68" name="Oval 67">
              <a:extLst>
                <a:ext uri="{FF2B5EF4-FFF2-40B4-BE49-F238E27FC236}">
                  <a16:creationId xmlns:a16="http://schemas.microsoft.com/office/drawing/2014/main" id="{9DD83290-1FF9-42ED-B096-6EE786832076}"/>
                </a:ext>
              </a:extLst>
            </p:cNvPr>
            <p:cNvSpPr/>
            <p:nvPr/>
          </p:nvSpPr>
          <p:spPr bwMode="auto">
            <a:xfrm>
              <a:off x="5502549" y="585216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69A268D3-8C5C-4792-9B7E-B58CCC3438E7}"/>
                </a:ext>
              </a:extLst>
            </p:cNvPr>
            <p:cNvGrpSpPr/>
            <p:nvPr/>
          </p:nvGrpSpPr>
          <p:grpSpPr>
            <a:xfrm>
              <a:off x="5681635" y="6046563"/>
              <a:ext cx="641472" cy="634709"/>
              <a:chOff x="7627142" y="2130188"/>
              <a:chExt cx="2275048" cy="2275044"/>
            </a:xfrm>
          </p:grpSpPr>
          <p:grpSp>
            <p:nvGrpSpPr>
              <p:cNvPr id="70" name="Group 69">
                <a:extLst>
                  <a:ext uri="{FF2B5EF4-FFF2-40B4-BE49-F238E27FC236}">
                    <a16:creationId xmlns:a16="http://schemas.microsoft.com/office/drawing/2014/main" id="{D9D5CC53-38F2-4722-9B9D-38B4F97071DE}"/>
                  </a:ext>
                </a:extLst>
              </p:cNvPr>
              <p:cNvGrpSpPr/>
              <p:nvPr/>
            </p:nvGrpSpPr>
            <p:grpSpPr>
              <a:xfrm>
                <a:off x="7627142" y="2130188"/>
                <a:ext cx="2275048" cy="2275044"/>
                <a:chOff x="7675552" y="2178598"/>
                <a:chExt cx="2178228" cy="2178224"/>
              </a:xfrm>
            </p:grpSpPr>
            <p:sp>
              <p:nvSpPr>
                <p:cNvPr id="72" name="Freeform 13">
                  <a:extLst>
                    <a:ext uri="{FF2B5EF4-FFF2-40B4-BE49-F238E27FC236}">
                      <a16:creationId xmlns:a16="http://schemas.microsoft.com/office/drawing/2014/main" id="{AE76CBFD-8E06-45BB-BCA6-FE04C67BD86F}"/>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73" name="Freeform 14">
                  <a:extLst>
                    <a:ext uri="{FF2B5EF4-FFF2-40B4-BE49-F238E27FC236}">
                      <a16:creationId xmlns:a16="http://schemas.microsoft.com/office/drawing/2014/main" id="{DA0668DB-24A2-4B20-B436-C71087F9D237}"/>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w="9525">
                  <a:solidFill>
                    <a:srgbClr val="0078D4"/>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1" name="TextBox 70">
                <a:extLst>
                  <a:ext uri="{FF2B5EF4-FFF2-40B4-BE49-F238E27FC236}">
                    <a16:creationId xmlns:a16="http://schemas.microsoft.com/office/drawing/2014/main" id="{D957D1F5-139E-4DF6-99E1-8D22AD0D7A2B}"/>
                  </a:ext>
                </a:extLst>
              </p:cNvPr>
              <p:cNvSpPr txBox="1"/>
              <p:nvPr/>
            </p:nvSpPr>
            <p:spPr>
              <a:xfrm>
                <a:off x="7928385" y="3036879"/>
                <a:ext cx="1672558" cy="56067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GPU</a:t>
                </a:r>
              </a:p>
            </p:txBody>
          </p:sp>
        </p:grpSp>
      </p:grpSp>
      <p:sp>
        <p:nvSpPr>
          <p:cNvPr id="38" name="light" title="Icon of a lightbulb">
            <a:extLst>
              <a:ext uri="{FF2B5EF4-FFF2-40B4-BE49-F238E27FC236}">
                <a16:creationId xmlns:a16="http://schemas.microsoft.com/office/drawing/2014/main" id="{34283BC9-AFD0-4611-878D-8E0CCA51A222}"/>
              </a:ext>
            </a:extLst>
          </p:cNvPr>
          <p:cNvSpPr>
            <a:spLocks noChangeAspect="1" noEditPoints="1"/>
          </p:cNvSpPr>
          <p:nvPr/>
        </p:nvSpPr>
        <p:spPr bwMode="auto">
          <a:xfrm>
            <a:off x="2563266" y="4009792"/>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659336" y="3500379"/>
            <a:ext cx="87964" cy="13059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1" name="light" title="Icon of a lightbulb">
            <a:extLst>
              <a:ext uri="{FF2B5EF4-FFF2-40B4-BE49-F238E27FC236}">
                <a16:creationId xmlns:a16="http://schemas.microsoft.com/office/drawing/2014/main" id="{201E23AB-D6D2-4876-84A8-79314DD2752A}"/>
              </a:ext>
            </a:extLst>
          </p:cNvPr>
          <p:cNvSpPr>
            <a:spLocks noChangeAspect="1" noEditPoints="1"/>
          </p:cNvSpPr>
          <p:nvPr/>
        </p:nvSpPr>
        <p:spPr bwMode="auto">
          <a:xfrm>
            <a:off x="2014820" y="3458737"/>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light" title="Icon of a lightbulb">
            <a:extLst>
              <a:ext uri="{FF2B5EF4-FFF2-40B4-BE49-F238E27FC236}">
                <a16:creationId xmlns:a16="http://schemas.microsoft.com/office/drawing/2014/main" id="{F8D0A3FA-B080-4D83-981F-B137A54487B4}"/>
              </a:ext>
            </a:extLst>
          </p:cNvPr>
          <p:cNvSpPr>
            <a:spLocks noChangeAspect="1" noEditPoints="1"/>
          </p:cNvSpPr>
          <p:nvPr/>
        </p:nvSpPr>
        <p:spPr bwMode="auto">
          <a:xfrm>
            <a:off x="1982059" y="4043164"/>
            <a:ext cx="87963" cy="13059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161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96296E-6 L 0.23281 -0.29583 " pathEditMode="relative" rAng="0" ptsTypes="AA">
                                      <p:cBhvr>
                                        <p:cTn id="6" dur="1000" fill="hold"/>
                                        <p:tgtEl>
                                          <p:spTgt spid="38"/>
                                        </p:tgtEl>
                                        <p:attrNameLst>
                                          <p:attrName>ppt_x</p:attrName>
                                          <p:attrName>ppt_y</p:attrName>
                                        </p:attrNameLst>
                                      </p:cBhvr>
                                      <p:rCtr x="11641" y="-14792"/>
                                    </p:animMotion>
                                  </p:childTnLst>
                                </p:cTn>
                              </p:par>
                              <p:par>
                                <p:cTn id="7" presetID="1" presetClass="entr" presetSubtype="0" fill="hold" grpId="0" nodeType="withEffect">
                                  <p:stCondLst>
                                    <p:cond delay="1000"/>
                                  </p:stCondLst>
                                  <p:childTnLst>
                                    <p:set>
                                      <p:cBhvr>
                                        <p:cTn id="8" dur="1" fill="hold">
                                          <p:stCondLst>
                                            <p:cond delay="0"/>
                                          </p:stCondLst>
                                        </p:cTn>
                                        <p:tgtEl>
                                          <p:spTgt spid="7170">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2.59259E-6 L 0.22474 -0.04537 " pathEditMode="relative" rAng="0" ptsTypes="AA">
                                      <p:cBhvr>
                                        <p:cTn id="14" dur="1000" fill="hold"/>
                                        <p:tgtEl>
                                          <p:spTgt spid="40"/>
                                        </p:tgtEl>
                                        <p:attrNameLst>
                                          <p:attrName>ppt_x</p:attrName>
                                          <p:attrName>ppt_y</p:attrName>
                                        </p:attrNameLst>
                                      </p:cBhvr>
                                      <p:rCtr x="11237" y="-2269"/>
                                    </p:animMotion>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08333E-7 1.11111E-6 L 0.27747 0.15278 " pathEditMode="relative" rAng="0" ptsTypes="AA">
                                      <p:cBhvr>
                                        <p:cTn id="22" dur="1000" fill="hold"/>
                                        <p:tgtEl>
                                          <p:spTgt spid="41"/>
                                        </p:tgtEl>
                                        <p:attrNameLst>
                                          <p:attrName>ppt_x</p:attrName>
                                          <p:attrName>ppt_y</p:attrName>
                                        </p:attrNameLst>
                                      </p:cBhvr>
                                      <p:rCtr x="13867" y="7639"/>
                                    </p:animMotion>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16667E-6 -4.07407E-6 L 0.2858 0.26737 " pathEditMode="relative" rAng="0" ptsTypes="AA">
                                      <p:cBhvr>
                                        <p:cTn id="30" dur="1000" fill="hold"/>
                                        <p:tgtEl>
                                          <p:spTgt spid="36"/>
                                        </p:tgtEl>
                                        <p:attrNameLst>
                                          <p:attrName>ppt_x</p:attrName>
                                          <p:attrName>ppt_y</p:attrName>
                                        </p:attrNameLst>
                                      </p:cBhvr>
                                      <p:rCtr x="14284" y="13356"/>
                                    </p:animMotion>
                                  </p:childTnLst>
                                </p:cTn>
                              </p:par>
                              <p:par>
                                <p:cTn id="31" presetID="1" presetClass="entr" presetSubtype="0" fill="hold" nodeType="withEffect">
                                  <p:stCondLst>
                                    <p:cond delay="1000"/>
                                  </p:stCondLst>
                                  <p:childTnLst>
                                    <p:set>
                                      <p:cBhvr>
                                        <p:cTn id="32" dur="1" fill="hold">
                                          <p:stCondLst>
                                            <p:cond delay="0"/>
                                          </p:stCondLst>
                                        </p:cTn>
                                        <p:tgtEl>
                                          <p:spTgt spid="7183"/>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1" grpId="0"/>
      <p:bldP spid="14" grpId="0"/>
      <p:bldP spid="38" grpId="0" animBg="1"/>
      <p:bldP spid="40" grpId="0" animBg="1"/>
      <p:bldP spid="41"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BF0F9-E703-47A7-919C-635E543B660A}"/>
              </a:ext>
            </a:extLst>
          </p:cNvPr>
          <p:cNvSpPr>
            <a:spLocks noGrp="1"/>
          </p:cNvSpPr>
          <p:nvPr>
            <p:ph type="title"/>
          </p:nvPr>
        </p:nvSpPr>
        <p:spPr/>
        <p:txBody>
          <a:bodyPr/>
          <a:lstStyle/>
          <a:p>
            <a:r>
              <a:rPr lang="en-US" dirty="0"/>
              <a:t>Text analytics applications</a:t>
            </a:r>
          </a:p>
        </p:txBody>
      </p:sp>
      <p:graphicFrame>
        <p:nvGraphicFramePr>
          <p:cNvPr id="5" name="Diagram 4">
            <a:extLst>
              <a:ext uri="{FF2B5EF4-FFF2-40B4-BE49-F238E27FC236}">
                <a16:creationId xmlns:a16="http://schemas.microsoft.com/office/drawing/2014/main" id="{E8CAAB05-2A41-458C-A844-72B8C71680D8}"/>
              </a:ext>
            </a:extLst>
          </p:cNvPr>
          <p:cNvGraphicFramePr/>
          <p:nvPr>
            <p:extLst>
              <p:ext uri="{D42A27DB-BD31-4B8C-83A1-F6EECF244321}">
                <p14:modId xmlns:p14="http://schemas.microsoft.com/office/powerpoint/2010/main" val="3355468924"/>
              </p:ext>
            </p:extLst>
          </p:nvPr>
        </p:nvGraphicFramePr>
        <p:xfrm>
          <a:off x="2500780" y="1356659"/>
          <a:ext cx="7190440" cy="4793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0B445B-59A7-4CAB-8E47-057229661110}"/>
              </a:ext>
            </a:extLst>
          </p:cNvPr>
          <p:cNvSpPr txBox="1"/>
          <p:nvPr/>
        </p:nvSpPr>
        <p:spPr>
          <a:xfrm>
            <a:off x="4326966" y="6341858"/>
            <a:ext cx="378310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Make sense of unstructured data.</a:t>
            </a:r>
          </a:p>
        </p:txBody>
      </p:sp>
    </p:spTree>
    <p:extLst>
      <p:ext uri="{BB962C8B-B14F-4D97-AF65-F5344CB8AC3E}">
        <p14:creationId xmlns:p14="http://schemas.microsoft.com/office/powerpoint/2010/main" val="137144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a:xfrm>
            <a:off x="600456" y="107188"/>
            <a:ext cx="10515600" cy="805307"/>
          </a:xfrm>
        </p:spPr>
        <p:txBody>
          <a:bodyPr>
            <a:normAutofit fontScale="90000"/>
          </a:bodyPr>
          <a:lstStyle/>
          <a:p>
            <a:r>
              <a:rPr lang="en-US" dirty="0"/>
              <a:t>Fundamental Concepts - </a:t>
            </a:r>
            <a:br>
              <a:rPr lang="en-US" dirty="0"/>
            </a:br>
            <a:r>
              <a:rPr lang="en-US" dirty="0"/>
              <a:t>Visualizing a Neural Network</a:t>
            </a:r>
          </a:p>
        </p:txBody>
      </p:sp>
    </p:spTree>
    <p:extLst>
      <p:ext uri="{BB962C8B-B14F-4D97-AF65-F5344CB8AC3E}">
        <p14:creationId xmlns:p14="http://schemas.microsoft.com/office/powerpoint/2010/main" val="175397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4" y="919690"/>
            <a:ext cx="9488528"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Understand the data and the goal</a:t>
            </a:r>
          </a:p>
        </p:txBody>
      </p:sp>
      <p:sp>
        <p:nvSpPr>
          <p:cNvPr id="5" name="Rectangle 4">
            <a:extLst>
              <a:ext uri="{FF2B5EF4-FFF2-40B4-BE49-F238E27FC236}">
                <a16:creationId xmlns:a16="http://schemas.microsoft.com/office/drawing/2014/main" id="{1F8CCE22-B7D7-4036-A13E-0C91B7290A8B}"/>
              </a:ext>
            </a:extLst>
          </p:cNvPr>
          <p:cNvSpPr/>
          <p:nvPr/>
        </p:nvSpPr>
        <p:spPr>
          <a:xfrm>
            <a:off x="7454900" y="2748490"/>
            <a:ext cx="2650542" cy="2610910"/>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F2AFFD-4F80-4C86-8DFF-A249B2E6A7B7}"/>
              </a:ext>
            </a:extLst>
          </p:cNvPr>
          <p:cNvSpPr/>
          <p:nvPr/>
        </p:nvSpPr>
        <p:spPr>
          <a:xfrm>
            <a:off x="8678571" y="828885"/>
            <a:ext cx="1325271" cy="805307"/>
          </a:xfrm>
          <a:prstGeom prst="rect">
            <a:avLst/>
          </a:prstGeom>
          <a:noFill/>
          <a:ln w="28575">
            <a:solidFill>
              <a:schemeClr val="accent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25443-1CA6-4871-AE6F-60886E76FD7D}"/>
              </a:ext>
            </a:extLst>
          </p:cNvPr>
          <p:cNvSpPr txBox="1"/>
          <p:nvPr/>
        </p:nvSpPr>
        <p:spPr>
          <a:xfrm>
            <a:off x="10105442" y="852269"/>
            <a:ext cx="1712722" cy="646331"/>
          </a:xfrm>
          <a:prstGeom prst="rect">
            <a:avLst/>
          </a:prstGeom>
          <a:noFill/>
        </p:spPr>
        <p:txBody>
          <a:bodyPr wrap="square" rtlCol="0">
            <a:spAutoFit/>
          </a:bodyPr>
          <a:lstStyle/>
          <a:p>
            <a:r>
              <a:rPr lang="en-US" dirty="0">
                <a:solidFill>
                  <a:schemeClr val="accent1"/>
                </a:solidFill>
              </a:rPr>
              <a:t>Classification </a:t>
            </a:r>
            <a:br>
              <a:rPr lang="en-US" dirty="0">
                <a:solidFill>
                  <a:schemeClr val="accent1"/>
                </a:solidFill>
              </a:rPr>
            </a:br>
            <a:r>
              <a:rPr lang="en-US" dirty="0">
                <a:solidFill>
                  <a:schemeClr val="accent1"/>
                </a:solidFill>
              </a:rPr>
              <a:t>or Regression</a:t>
            </a:r>
          </a:p>
        </p:txBody>
      </p:sp>
      <p:sp>
        <p:nvSpPr>
          <p:cNvPr id="7" name="TextBox 6">
            <a:extLst>
              <a:ext uri="{FF2B5EF4-FFF2-40B4-BE49-F238E27FC236}">
                <a16:creationId xmlns:a16="http://schemas.microsoft.com/office/drawing/2014/main" id="{26E9CEAB-BC88-4978-B15E-8255DA4BAA87}"/>
              </a:ext>
            </a:extLst>
          </p:cNvPr>
          <p:cNvSpPr txBox="1"/>
          <p:nvPr/>
        </p:nvSpPr>
        <p:spPr>
          <a:xfrm>
            <a:off x="10259695" y="2677472"/>
            <a:ext cx="1712722" cy="3416320"/>
          </a:xfrm>
          <a:prstGeom prst="rect">
            <a:avLst/>
          </a:prstGeom>
          <a:solidFill>
            <a:srgbClr val="FFFFFF">
              <a:alpha val="47059"/>
            </a:srgbClr>
          </a:solidFill>
        </p:spPr>
        <p:txBody>
          <a:bodyPr wrap="square" rtlCol="0">
            <a:spAutoFit/>
          </a:bodyPr>
          <a:lstStyle/>
          <a:p>
            <a:r>
              <a:rPr lang="en-US" dirty="0">
                <a:solidFill>
                  <a:schemeClr val="accent1"/>
                </a:solidFill>
              </a:rPr>
              <a:t>We have two classes of data (</a:t>
            </a:r>
            <a:r>
              <a:rPr lang="en-US" dirty="0">
                <a:solidFill>
                  <a:srgbClr val="F5982E"/>
                </a:solidFill>
              </a:rPr>
              <a:t>orange</a:t>
            </a:r>
            <a:r>
              <a:rPr lang="en-US" dirty="0">
                <a:solidFill>
                  <a:schemeClr val="accent1"/>
                </a:solidFill>
              </a:rPr>
              <a:t> and blue).</a:t>
            </a:r>
          </a:p>
          <a:p>
            <a:endParaRPr lang="en-US" dirty="0">
              <a:solidFill>
                <a:schemeClr val="accent1"/>
              </a:solidFill>
            </a:endParaRPr>
          </a:p>
          <a:p>
            <a:r>
              <a:rPr lang="en-US" dirty="0">
                <a:solidFill>
                  <a:schemeClr val="accent1"/>
                </a:solidFill>
              </a:rPr>
              <a:t>We </a:t>
            </a:r>
            <a:r>
              <a:rPr lang="en-US" i="1" dirty="0">
                <a:solidFill>
                  <a:schemeClr val="accent1"/>
                </a:solidFill>
              </a:rPr>
              <a:t>want</a:t>
            </a:r>
            <a:r>
              <a:rPr lang="en-US" dirty="0">
                <a:solidFill>
                  <a:schemeClr val="accent1"/>
                </a:solidFill>
              </a:rPr>
              <a:t> to train a model that given some input data, it can classify it as </a:t>
            </a:r>
            <a:r>
              <a:rPr lang="en-US" dirty="0">
                <a:solidFill>
                  <a:srgbClr val="F5982E"/>
                </a:solidFill>
              </a:rPr>
              <a:t>orange</a:t>
            </a:r>
            <a:r>
              <a:rPr lang="en-US" dirty="0">
                <a:solidFill>
                  <a:schemeClr val="accent1"/>
                </a:solidFill>
              </a:rPr>
              <a:t> </a:t>
            </a:r>
            <a:r>
              <a:rPr lang="en-US" dirty="0">
                <a:solidFill>
                  <a:srgbClr val="F5982E"/>
                </a:solidFill>
              </a:rPr>
              <a:t>(-1)</a:t>
            </a:r>
            <a:r>
              <a:rPr lang="en-US" dirty="0">
                <a:solidFill>
                  <a:schemeClr val="accent1"/>
                </a:solidFill>
              </a:rPr>
              <a:t> or blue (+1).</a:t>
            </a:r>
          </a:p>
        </p:txBody>
      </p:sp>
    </p:spTree>
    <p:extLst>
      <p:ext uri="{BB962C8B-B14F-4D97-AF65-F5344CB8AC3E}">
        <p14:creationId xmlns:p14="http://schemas.microsoft.com/office/powerpoint/2010/main" val="17175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a network architecture</a:t>
            </a:r>
          </a:p>
        </p:txBody>
      </p:sp>
      <p:sp>
        <p:nvSpPr>
          <p:cNvPr id="5" name="Rectangle 4">
            <a:extLst>
              <a:ext uri="{FF2B5EF4-FFF2-40B4-BE49-F238E27FC236}">
                <a16:creationId xmlns:a16="http://schemas.microsoft.com/office/drawing/2014/main" id="{1F8CCE22-B7D7-4036-A13E-0C91B7290A8B}"/>
              </a:ext>
            </a:extLst>
          </p:cNvPr>
          <p:cNvSpPr/>
          <p:nvPr/>
        </p:nvSpPr>
        <p:spPr>
          <a:xfrm>
            <a:off x="3280156" y="1884890"/>
            <a:ext cx="4301744" cy="27760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1DCD1-E46B-440C-BFBF-C23B3D40BB5B}"/>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Decide on the network architecture, basically:</a:t>
            </a:r>
          </a:p>
          <a:p>
            <a:pPr marL="285750" indent="-285750">
              <a:buFont typeface="Arial" panose="020B0604020202020204" pitchFamily="34" charset="0"/>
              <a:buChar char="•"/>
            </a:pPr>
            <a:r>
              <a:rPr lang="en-US" dirty="0">
                <a:solidFill>
                  <a:schemeClr val="accent1"/>
                </a:solidFill>
              </a:rPr>
              <a:t>how many layers</a:t>
            </a:r>
          </a:p>
          <a:p>
            <a:pPr marL="285750" indent="-285750">
              <a:buFont typeface="Arial" panose="020B0604020202020204" pitchFamily="34" charset="0"/>
              <a:buChar char="•"/>
            </a:pPr>
            <a:r>
              <a:rPr lang="en-US" dirty="0">
                <a:solidFill>
                  <a:schemeClr val="accent1"/>
                </a:solidFill>
              </a:rPr>
              <a:t>how many neurons in each layer   </a:t>
            </a:r>
          </a:p>
          <a:p>
            <a:pPr marL="285750" indent="-285750">
              <a:buFont typeface="Arial" panose="020B0604020202020204" pitchFamily="34" charset="0"/>
              <a:buChar char="•"/>
            </a:pPr>
            <a:r>
              <a:rPr lang="en-US" dirty="0">
                <a:solidFill>
                  <a:schemeClr val="accent1"/>
                </a:solidFill>
              </a:rPr>
              <a:t>how the neurons in each layer are connected (fully or partially)</a:t>
            </a:r>
          </a:p>
        </p:txBody>
      </p:sp>
    </p:spTree>
    <p:extLst>
      <p:ext uri="{BB962C8B-B14F-4D97-AF65-F5344CB8AC3E}">
        <p14:creationId xmlns:p14="http://schemas.microsoft.com/office/powerpoint/2010/main" val="1371096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Define shape of input data</a:t>
            </a:r>
          </a:p>
        </p:txBody>
      </p:sp>
      <p:sp>
        <p:nvSpPr>
          <p:cNvPr id="5" name="Rectangle 4">
            <a:extLst>
              <a:ext uri="{FF2B5EF4-FFF2-40B4-BE49-F238E27FC236}">
                <a16:creationId xmlns:a16="http://schemas.microsoft.com/office/drawing/2014/main" id="{1F8CCE22-B7D7-4036-A13E-0C91B7290A8B}"/>
              </a:ext>
            </a:extLst>
          </p:cNvPr>
          <p:cNvSpPr/>
          <p:nvPr/>
        </p:nvSpPr>
        <p:spPr>
          <a:xfrm>
            <a:off x="2083820" y="1955800"/>
            <a:ext cx="1116580" cy="425450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860844-F6DA-4F03-8E3A-749FC70333E7}"/>
              </a:ext>
            </a:extLst>
          </p:cNvPr>
          <p:cNvSpPr txBox="1"/>
          <p:nvPr/>
        </p:nvSpPr>
        <p:spPr>
          <a:xfrm>
            <a:off x="3413506" y="4840787"/>
            <a:ext cx="4035044" cy="1754326"/>
          </a:xfrm>
          <a:prstGeom prst="rect">
            <a:avLst/>
          </a:prstGeom>
          <a:solidFill>
            <a:srgbClr val="FFFFFF">
              <a:alpha val="47059"/>
            </a:srgbClr>
          </a:solidFill>
        </p:spPr>
        <p:txBody>
          <a:bodyPr wrap="square" rtlCol="0">
            <a:spAutoFit/>
          </a:bodyPr>
          <a:lstStyle/>
          <a:p>
            <a:r>
              <a:rPr lang="en-US" dirty="0">
                <a:solidFill>
                  <a:schemeClr val="accent1"/>
                </a:solidFill>
              </a:rPr>
              <a:t>Define how the input data (the features X1 and X2) are provided to the model. </a:t>
            </a:r>
          </a:p>
          <a:p>
            <a:endParaRPr lang="en-US" dirty="0">
              <a:solidFill>
                <a:schemeClr val="accent1"/>
              </a:solidFill>
            </a:endParaRPr>
          </a:p>
          <a:p>
            <a:r>
              <a:rPr lang="en-US" dirty="0">
                <a:solidFill>
                  <a:schemeClr val="accent1"/>
                </a:solidFill>
              </a:rPr>
              <a:t>Here we choose to multiply the features and provide the result as the input. </a:t>
            </a:r>
          </a:p>
          <a:p>
            <a:endParaRPr lang="en-US" dirty="0">
              <a:solidFill>
                <a:schemeClr val="accent1"/>
              </a:solidFill>
            </a:endParaRPr>
          </a:p>
        </p:txBody>
      </p:sp>
    </p:spTree>
    <p:extLst>
      <p:ext uri="{BB962C8B-B14F-4D97-AF65-F5344CB8AC3E}">
        <p14:creationId xmlns:p14="http://schemas.microsoft.com/office/powerpoint/2010/main" val="154553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learning rate</a:t>
            </a:r>
          </a:p>
        </p:txBody>
      </p:sp>
      <p:sp>
        <p:nvSpPr>
          <p:cNvPr id="5" name="Rectangle 4">
            <a:extLst>
              <a:ext uri="{FF2B5EF4-FFF2-40B4-BE49-F238E27FC236}">
                <a16:creationId xmlns:a16="http://schemas.microsoft.com/office/drawing/2014/main" id="{1F8CCE22-B7D7-4036-A13E-0C91B7290A8B}"/>
              </a:ext>
            </a:extLst>
          </p:cNvPr>
          <p:cNvSpPr/>
          <p:nvPr/>
        </p:nvSpPr>
        <p:spPr>
          <a:xfrm>
            <a:off x="35941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DAE934-40CE-439F-84EB-6FF846BFE9E6}"/>
              </a:ext>
            </a:extLst>
          </p:cNvPr>
          <p:cNvSpPr txBox="1"/>
          <p:nvPr/>
        </p:nvSpPr>
        <p:spPr>
          <a:xfrm>
            <a:off x="2422906" y="1674674"/>
            <a:ext cx="4035044" cy="1754326"/>
          </a:xfrm>
          <a:prstGeom prst="rect">
            <a:avLst/>
          </a:prstGeom>
          <a:solidFill>
            <a:srgbClr val="FFFFFF"/>
          </a:solidFill>
        </p:spPr>
        <p:txBody>
          <a:bodyPr wrap="square" rtlCol="0">
            <a:spAutoFit/>
          </a:bodyPr>
          <a:lstStyle/>
          <a:p>
            <a:r>
              <a:rPr lang="en-US" dirty="0">
                <a:solidFill>
                  <a:schemeClr val="accent1"/>
                </a:solidFill>
              </a:rPr>
              <a:t>The model makes small changes during each epoch (which is a complete pass thru the training data). </a:t>
            </a:r>
          </a:p>
          <a:p>
            <a:endParaRPr lang="en-US" dirty="0">
              <a:solidFill>
                <a:schemeClr val="accent1"/>
              </a:solidFill>
            </a:endParaRPr>
          </a:p>
          <a:p>
            <a:r>
              <a:rPr lang="en-US" dirty="0">
                <a:solidFill>
                  <a:schemeClr val="accent1"/>
                </a:solidFill>
              </a:rPr>
              <a:t>Just how big is controlled by the </a:t>
            </a:r>
            <a:r>
              <a:rPr lang="en-US" b="1" dirty="0">
                <a:solidFill>
                  <a:schemeClr val="accent1"/>
                </a:solidFill>
              </a:rPr>
              <a:t>learning rate</a:t>
            </a:r>
            <a:r>
              <a:rPr lang="en-US" dirty="0">
                <a:solidFill>
                  <a:schemeClr val="accent1"/>
                </a:solidFill>
              </a:rPr>
              <a:t>.</a:t>
            </a:r>
          </a:p>
        </p:txBody>
      </p:sp>
    </p:spTree>
    <p:extLst>
      <p:ext uri="{BB962C8B-B14F-4D97-AF65-F5344CB8AC3E}">
        <p14:creationId xmlns:p14="http://schemas.microsoft.com/office/powerpoint/2010/main" val="5103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2477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activation function</a:t>
            </a:r>
          </a:p>
        </p:txBody>
      </p:sp>
      <p:sp>
        <p:nvSpPr>
          <p:cNvPr id="5" name="Rectangle 4">
            <a:extLst>
              <a:ext uri="{FF2B5EF4-FFF2-40B4-BE49-F238E27FC236}">
                <a16:creationId xmlns:a16="http://schemas.microsoft.com/office/drawing/2014/main" id="{1F8CCE22-B7D7-4036-A13E-0C91B7290A8B}"/>
              </a:ext>
            </a:extLst>
          </p:cNvPr>
          <p:cNvSpPr/>
          <p:nvPr/>
        </p:nvSpPr>
        <p:spPr>
          <a:xfrm>
            <a:off x="4927600" y="919690"/>
            <a:ext cx="12573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2B7EE6-2F86-47DC-AEC3-375198715081}"/>
              </a:ext>
            </a:extLst>
          </p:cNvPr>
          <p:cNvSpPr txBox="1"/>
          <p:nvPr/>
        </p:nvSpPr>
        <p:spPr>
          <a:xfrm>
            <a:off x="3538728" y="1674674"/>
            <a:ext cx="4035044" cy="3416320"/>
          </a:xfrm>
          <a:prstGeom prst="rect">
            <a:avLst/>
          </a:prstGeom>
          <a:solidFill>
            <a:srgbClr val="FFFFFF"/>
          </a:solidFill>
        </p:spPr>
        <p:txBody>
          <a:bodyPr wrap="square" rtlCol="0">
            <a:spAutoFit/>
          </a:bodyPr>
          <a:lstStyle/>
          <a:p>
            <a:r>
              <a:rPr lang="en-US" dirty="0">
                <a:solidFill>
                  <a:schemeClr val="accent1"/>
                </a:solidFill>
              </a:rPr>
              <a:t>The </a:t>
            </a:r>
            <a:r>
              <a:rPr lang="en-US" b="1" dirty="0">
                <a:solidFill>
                  <a:schemeClr val="accent1"/>
                </a:solidFill>
              </a:rPr>
              <a:t>activation function </a:t>
            </a:r>
            <a:r>
              <a:rPr lang="en-US" dirty="0">
                <a:solidFill>
                  <a:schemeClr val="accent1"/>
                </a:solidFill>
              </a:rPr>
              <a:t>is a mathematical function that introduces </a:t>
            </a:r>
            <a:r>
              <a:rPr lang="en-US" i="1" dirty="0">
                <a:solidFill>
                  <a:schemeClr val="accent1"/>
                </a:solidFill>
              </a:rPr>
              <a:t>non-linearity</a:t>
            </a:r>
            <a:r>
              <a:rPr lang="en-US" dirty="0">
                <a:solidFill>
                  <a:schemeClr val="accent1"/>
                </a:solidFill>
              </a:rPr>
              <a:t> to the output of the network. Adding these enables the neural network to learn using a richer hypothesis space than just linear transformation of the input data.</a:t>
            </a:r>
          </a:p>
          <a:p>
            <a:endParaRPr lang="en-US" dirty="0">
              <a:solidFill>
                <a:schemeClr val="accent1"/>
              </a:solidFill>
            </a:endParaRPr>
          </a:p>
          <a:p>
            <a:r>
              <a:rPr lang="en-US" dirty="0" err="1">
                <a:solidFill>
                  <a:schemeClr val="accent1"/>
                </a:solidFill>
              </a:rPr>
              <a:t>ReLU</a:t>
            </a:r>
            <a:r>
              <a:rPr lang="en-US" dirty="0">
                <a:solidFill>
                  <a:schemeClr val="accent1"/>
                </a:solidFill>
              </a:rPr>
              <a:t> (pronounced ray-</a:t>
            </a:r>
            <a:r>
              <a:rPr lang="en-US" dirty="0" err="1">
                <a:solidFill>
                  <a:schemeClr val="accent1"/>
                </a:solidFill>
              </a:rPr>
              <a:t>luh</a:t>
            </a:r>
            <a:r>
              <a:rPr lang="en-US" dirty="0">
                <a:solidFill>
                  <a:schemeClr val="accent1"/>
                </a:solidFill>
              </a:rPr>
              <a:t>) sets negative values to zero and passes thru positive values unchanged. It is arguably the best practice activation function.</a:t>
            </a:r>
          </a:p>
        </p:txBody>
      </p:sp>
    </p:spTree>
    <p:extLst>
      <p:ext uri="{BB962C8B-B14F-4D97-AF65-F5344CB8AC3E}">
        <p14:creationId xmlns:p14="http://schemas.microsoft.com/office/powerpoint/2010/main" val="6213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 y="919690"/>
            <a:ext cx="9494005"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Set parameters - Regularization</a:t>
            </a:r>
          </a:p>
        </p:txBody>
      </p:sp>
      <p:sp>
        <p:nvSpPr>
          <p:cNvPr id="5" name="Rectangle 4">
            <a:extLst>
              <a:ext uri="{FF2B5EF4-FFF2-40B4-BE49-F238E27FC236}">
                <a16:creationId xmlns:a16="http://schemas.microsoft.com/office/drawing/2014/main" id="{1F8CCE22-B7D7-4036-A13E-0C91B7290A8B}"/>
              </a:ext>
            </a:extLst>
          </p:cNvPr>
          <p:cNvSpPr/>
          <p:nvPr/>
        </p:nvSpPr>
        <p:spPr>
          <a:xfrm>
            <a:off x="6210300" y="919690"/>
            <a:ext cx="2578100" cy="680510"/>
          </a:xfrm>
          <a:prstGeom prst="rect">
            <a:avLst/>
          </a:prstGeom>
          <a:noFill/>
          <a:ln w="28575">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65C9A2-E92A-47AD-A782-996343681A9C}"/>
              </a:ext>
            </a:extLst>
          </p:cNvPr>
          <p:cNvSpPr txBox="1"/>
          <p:nvPr/>
        </p:nvSpPr>
        <p:spPr>
          <a:xfrm>
            <a:off x="5596128" y="1696295"/>
            <a:ext cx="4035044" cy="2585323"/>
          </a:xfrm>
          <a:prstGeom prst="rect">
            <a:avLst/>
          </a:prstGeom>
          <a:solidFill>
            <a:srgbClr val="FFFFFF"/>
          </a:solidFill>
        </p:spPr>
        <p:txBody>
          <a:bodyPr wrap="square" rtlCol="0">
            <a:spAutoFit/>
          </a:bodyPr>
          <a:lstStyle/>
          <a:p>
            <a:r>
              <a:rPr lang="en-US" b="1" dirty="0">
                <a:solidFill>
                  <a:schemeClr val="accent1"/>
                </a:solidFill>
              </a:rPr>
              <a:t>Regularization</a:t>
            </a:r>
            <a:r>
              <a:rPr lang="en-US" dirty="0">
                <a:solidFill>
                  <a:schemeClr val="accent1"/>
                </a:solidFill>
              </a:rPr>
              <a:t> smooths the curves of the model, so that it doesn’t hug the training data too tightly. </a:t>
            </a:r>
          </a:p>
          <a:p>
            <a:endParaRPr lang="en-US" dirty="0">
              <a:solidFill>
                <a:schemeClr val="accent1"/>
              </a:solidFill>
            </a:endParaRPr>
          </a:p>
          <a:p>
            <a:r>
              <a:rPr lang="en-US" dirty="0">
                <a:solidFill>
                  <a:schemeClr val="accent1"/>
                </a:solidFill>
              </a:rPr>
              <a:t>It helps avoid the problem of overfitting, where the model basically just memorizes the outcomes of all of the data points, but fails against new data points.</a:t>
            </a:r>
          </a:p>
        </p:txBody>
      </p:sp>
    </p:spTree>
    <p:extLst>
      <p:ext uri="{BB962C8B-B14F-4D97-AF65-F5344CB8AC3E}">
        <p14:creationId xmlns:p14="http://schemas.microsoft.com/office/powerpoint/2010/main" val="194856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Run">
            <a:extLst>
              <a:ext uri="{FF2B5EF4-FFF2-40B4-BE49-F238E27FC236}">
                <a16:creationId xmlns:a16="http://schemas.microsoft.com/office/drawing/2014/main" id="{3FFA556F-44A9-4002-94D9-4F8AC0A13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7287" y="2772032"/>
            <a:ext cx="4085968" cy="4085968"/>
          </a:xfrm>
          <a:prstGeom prst="rect">
            <a:avLst/>
          </a:prstGeom>
        </p:spPr>
      </p:pic>
      <p:sp>
        <p:nvSpPr>
          <p:cNvPr id="2" name="Title 1">
            <a:extLst>
              <a:ext uri="{FF2B5EF4-FFF2-40B4-BE49-F238E27FC236}">
                <a16:creationId xmlns:a16="http://schemas.microsoft.com/office/drawing/2014/main" id="{9ECC733D-AA36-4465-9DD6-D5C4D5FB75C4}"/>
              </a:ext>
            </a:extLst>
          </p:cNvPr>
          <p:cNvSpPr>
            <a:spLocks noGrp="1"/>
          </p:cNvSpPr>
          <p:nvPr>
            <p:ph type="title"/>
          </p:nvPr>
        </p:nvSpPr>
        <p:spPr/>
        <p:txBody>
          <a:bodyPr/>
          <a:lstStyle/>
          <a:p>
            <a:r>
              <a:rPr lang="nb-NO" sz="3600" dirty="0"/>
              <a:t>Workshop Agenda:</a:t>
            </a:r>
            <a:endParaRPr lang="en-US" sz="3600" dirty="0"/>
          </a:p>
        </p:txBody>
      </p:sp>
      <p:graphicFrame>
        <p:nvGraphicFramePr>
          <p:cNvPr id="3" name="Table 2">
            <a:extLst>
              <a:ext uri="{FF2B5EF4-FFF2-40B4-BE49-F238E27FC236}">
                <a16:creationId xmlns:a16="http://schemas.microsoft.com/office/drawing/2014/main" id="{71E95122-59B5-4B5F-894F-6CD7C8329C81}"/>
              </a:ext>
            </a:extLst>
          </p:cNvPr>
          <p:cNvGraphicFramePr>
            <a:graphicFrameLocks noGrp="1"/>
          </p:cNvGraphicFramePr>
          <p:nvPr>
            <p:extLst>
              <p:ext uri="{D42A27DB-BD31-4B8C-83A1-F6EECF244321}">
                <p14:modId xmlns:p14="http://schemas.microsoft.com/office/powerpoint/2010/main" val="3631040595"/>
              </p:ext>
            </p:extLst>
          </p:nvPr>
        </p:nvGraphicFramePr>
        <p:xfrm>
          <a:off x="588263" y="1344578"/>
          <a:ext cx="7782295" cy="4164508"/>
        </p:xfrm>
        <a:graphic>
          <a:graphicData uri="http://schemas.openxmlformats.org/drawingml/2006/table">
            <a:tbl>
              <a:tblPr firstRow="1" bandRow="1">
                <a:tableStyleId>{1FECB4D8-DB02-4DC6-A0A2-4F2EBAE1DC90}</a:tableStyleId>
              </a:tblPr>
              <a:tblGrid>
                <a:gridCol w="1549230">
                  <a:extLst>
                    <a:ext uri="{9D8B030D-6E8A-4147-A177-3AD203B41FA5}">
                      <a16:colId xmlns:a16="http://schemas.microsoft.com/office/drawing/2014/main" val="3297276512"/>
                    </a:ext>
                  </a:extLst>
                </a:gridCol>
                <a:gridCol w="6233065">
                  <a:extLst>
                    <a:ext uri="{9D8B030D-6E8A-4147-A177-3AD203B41FA5}">
                      <a16:colId xmlns:a16="http://schemas.microsoft.com/office/drawing/2014/main" val="2016588229"/>
                    </a:ext>
                  </a:extLst>
                </a:gridCol>
              </a:tblGrid>
              <a:tr h="0">
                <a:tc>
                  <a:txBody>
                    <a:bodyPr/>
                    <a:lstStyle/>
                    <a:p>
                      <a:pPr algn="l" fontAlgn="ctr"/>
                      <a:r>
                        <a:rPr lang="en-US" sz="1600" u="none" strike="noStrike" dirty="0">
                          <a:effectLst/>
                        </a:rPr>
                        <a:t>Time</a:t>
                      </a:r>
                      <a:endParaRPr lang="en-US" sz="1600" b="0" i="0" u="none" strike="noStrike" dirty="0">
                        <a:solidFill>
                          <a:srgbClr val="FFFFFF"/>
                        </a:solidFill>
                        <a:effectLst/>
                        <a:latin typeface="Calibri" panose="020F0502020204030204" pitchFamily="34" charset="0"/>
                      </a:endParaRPr>
                    </a:p>
                  </a:txBody>
                  <a:tcPr marL="5031" marR="5031" marT="5031" marB="0" anchor="ctr"/>
                </a:tc>
                <a:tc>
                  <a:txBody>
                    <a:bodyPr/>
                    <a:lstStyle/>
                    <a:p>
                      <a:pPr algn="l" fontAlgn="ctr"/>
                      <a:r>
                        <a:rPr lang="en-US" sz="1600" u="none" strike="noStrike">
                          <a:effectLst/>
                        </a:rPr>
                        <a:t>What</a:t>
                      </a:r>
                      <a:endParaRPr lang="en-US" sz="1600" b="0" i="0" u="none" strike="noStrike">
                        <a:solidFill>
                          <a:srgbClr val="FFFFFF"/>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96663609"/>
                  </a:ext>
                </a:extLst>
              </a:tr>
              <a:tr h="459583">
                <a:tc>
                  <a:txBody>
                    <a:bodyPr/>
                    <a:lstStyle/>
                    <a:p>
                      <a:pPr algn="l" fontAlgn="ctr"/>
                      <a:r>
                        <a:rPr lang="en-US" sz="1600" u="none" strike="noStrike" dirty="0">
                          <a:effectLst/>
                        </a:rPr>
                        <a:t>9:00 - 10:00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Deep Learning in Azure Backgrounder</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2156001639"/>
                  </a:ext>
                </a:extLst>
              </a:tr>
              <a:tr h="459583">
                <a:tc>
                  <a:txBody>
                    <a:bodyPr/>
                    <a:lstStyle/>
                    <a:p>
                      <a:pPr algn="l" fontAlgn="ctr"/>
                      <a:r>
                        <a:rPr lang="en-US" sz="1600" u="none" strike="noStrike" dirty="0">
                          <a:effectLst/>
                        </a:rPr>
                        <a:t>10:00 - 10:30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1: Notebook Fundamentals Follow Along Lab (Azure Databricks)</a:t>
                      </a:r>
                    </a:p>
                  </a:txBody>
                  <a:tcPr marL="5031" marR="5031" marT="5031" marB="0" anchor="ctr"/>
                </a:tc>
                <a:extLst>
                  <a:ext uri="{0D108BD9-81ED-4DB2-BD59-A6C34878D82A}">
                    <a16:rowId xmlns:a16="http://schemas.microsoft.com/office/drawing/2014/main" val="3585572429"/>
                  </a:ext>
                </a:extLst>
              </a:tr>
              <a:tr h="459583">
                <a:tc>
                  <a:txBody>
                    <a:bodyPr/>
                    <a:lstStyle/>
                    <a:p>
                      <a:pPr algn="l" fontAlgn="ctr"/>
                      <a:r>
                        <a:rPr lang="en-US" sz="1600" u="none" strike="noStrike" dirty="0">
                          <a:effectLst/>
                        </a:rPr>
                        <a:t>10:30 - 11:30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Fundamental Concepts of Deep Learning</a:t>
                      </a:r>
                    </a:p>
                  </a:txBody>
                  <a:tcPr marL="5031" marR="5031" marT="5031" marB="0" anchor="ctr"/>
                </a:tc>
                <a:extLst>
                  <a:ext uri="{0D108BD9-81ED-4DB2-BD59-A6C34878D82A}">
                    <a16:rowId xmlns:a16="http://schemas.microsoft.com/office/drawing/2014/main" val="2666192058"/>
                  </a:ext>
                </a:extLst>
              </a:tr>
              <a:tr h="572237">
                <a:tc>
                  <a:txBody>
                    <a:bodyPr/>
                    <a:lstStyle/>
                    <a:p>
                      <a:pPr algn="l" fontAlgn="ctr"/>
                      <a:r>
                        <a:rPr lang="en-US" sz="1600" u="none" strike="noStrike" dirty="0">
                          <a:effectLst/>
                        </a:rPr>
                        <a:t>11:30 - 12:00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2: Deep Learning Fundamentals Lab (Azure Databricks)</a:t>
                      </a:r>
                    </a:p>
                  </a:txBody>
                  <a:tcPr marL="5031" marR="5031" marT="5031" marB="0" anchor="ctr"/>
                </a:tc>
                <a:extLst>
                  <a:ext uri="{0D108BD9-81ED-4DB2-BD59-A6C34878D82A}">
                    <a16:rowId xmlns:a16="http://schemas.microsoft.com/office/drawing/2014/main" val="3818525602"/>
                  </a:ext>
                </a:extLst>
              </a:tr>
              <a:tr h="459583">
                <a:tc>
                  <a:txBody>
                    <a:bodyPr/>
                    <a:lstStyle/>
                    <a:p>
                      <a:pPr algn="l" fontAlgn="ctr"/>
                      <a:r>
                        <a:rPr lang="en-US" sz="1600" u="none" strike="noStrike" dirty="0">
                          <a:effectLst/>
                        </a:rPr>
                        <a:t>12:00 - 1:00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algn="l" fontAlgn="ctr"/>
                      <a:r>
                        <a:rPr lang="en-US" sz="1600" u="none" strike="noStrike" dirty="0">
                          <a:effectLst/>
                        </a:rPr>
                        <a:t>Lunch</a:t>
                      </a:r>
                      <a:endParaRPr lang="en-US" sz="1600" b="0" i="0" u="none" strike="noStrike" dirty="0">
                        <a:solidFill>
                          <a:srgbClr val="000000"/>
                        </a:solidFill>
                        <a:effectLst/>
                        <a:latin typeface="Calibri" panose="020F0502020204030204" pitchFamily="34" charset="0"/>
                      </a:endParaRPr>
                    </a:p>
                  </a:txBody>
                  <a:tcPr marL="5031" marR="5031" marT="5031" marB="0" anchor="ctr"/>
                </a:tc>
                <a:extLst>
                  <a:ext uri="{0D108BD9-81ED-4DB2-BD59-A6C34878D82A}">
                    <a16:rowId xmlns:a16="http://schemas.microsoft.com/office/drawing/2014/main" val="1367418857"/>
                  </a:ext>
                </a:extLst>
              </a:tr>
              <a:tr h="545689">
                <a:tc>
                  <a:txBody>
                    <a:bodyPr/>
                    <a:lstStyle/>
                    <a:p>
                      <a:pPr algn="l" fontAlgn="ctr"/>
                      <a:r>
                        <a:rPr lang="en-US" sz="1600" u="none" strike="noStrike" dirty="0">
                          <a:effectLst/>
                        </a:rPr>
                        <a:t>1:00 - 2:15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3: Deep Learning for Text Analytics (Azure Databricks)</a:t>
                      </a:r>
                    </a:p>
                  </a:txBody>
                  <a:tcPr marL="5031" marR="5031" marT="5031" marB="0" anchor="ctr"/>
                </a:tc>
                <a:extLst>
                  <a:ext uri="{0D108BD9-81ED-4DB2-BD59-A6C34878D82A}">
                    <a16:rowId xmlns:a16="http://schemas.microsoft.com/office/drawing/2014/main" val="1118273703"/>
                  </a:ext>
                </a:extLst>
              </a:tr>
              <a:tr h="499796">
                <a:tc>
                  <a:txBody>
                    <a:bodyPr/>
                    <a:lstStyle/>
                    <a:p>
                      <a:pPr algn="l" fontAlgn="ctr"/>
                      <a:r>
                        <a:rPr lang="en-US" sz="1600" u="none" strike="noStrike" dirty="0">
                          <a:effectLst/>
                        </a:rPr>
                        <a:t>2:15 - 3:45</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dirty="0">
                          <a:solidFill>
                            <a:schemeClr val="accent6"/>
                          </a:solidFill>
                          <a:effectLst/>
                          <a:latin typeface="Calibri" panose="020F0502020204030204" pitchFamily="34" charset="0"/>
                        </a:rPr>
                        <a:t>Lab 4: Image classification with Deep Learning (Azure Databricks)</a:t>
                      </a:r>
                    </a:p>
                  </a:txBody>
                  <a:tcPr marL="5031" marR="5031" marT="5031" marB="0" anchor="ctr"/>
                </a:tc>
                <a:extLst>
                  <a:ext uri="{0D108BD9-81ED-4DB2-BD59-A6C34878D82A}">
                    <a16:rowId xmlns:a16="http://schemas.microsoft.com/office/drawing/2014/main" val="2708081807"/>
                  </a:ext>
                </a:extLst>
              </a:tr>
              <a:tr h="459583">
                <a:tc>
                  <a:txBody>
                    <a:bodyPr/>
                    <a:lstStyle/>
                    <a:p>
                      <a:pPr algn="l" fontAlgn="ctr"/>
                      <a:r>
                        <a:rPr lang="en-US" sz="1600" u="none" strike="noStrike" dirty="0">
                          <a:effectLst/>
                        </a:rPr>
                        <a:t>3:45 - 4:30</a:t>
                      </a:r>
                      <a:endParaRPr lang="en-US" sz="1600" b="1" i="0" u="none" strike="noStrike" dirty="0">
                        <a:solidFill>
                          <a:srgbClr val="000000"/>
                        </a:solidFill>
                        <a:effectLst/>
                        <a:latin typeface="Calibri" panose="020F0502020204030204" pitchFamily="34" charset="0"/>
                      </a:endParaRPr>
                    </a:p>
                  </a:txBody>
                  <a:tcPr marL="5031" marR="5031" marT="5031"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600" b="0" i="0" u="none" strike="noStrike" kern="1200" dirty="0">
                          <a:solidFill>
                            <a:schemeClr val="accent6"/>
                          </a:solidFill>
                          <a:effectLst/>
                          <a:latin typeface="Calibri" panose="020F0502020204030204" pitchFamily="34" charset="0"/>
                          <a:ea typeface="+mn-ea"/>
                          <a:cs typeface="+mn-cs"/>
                        </a:rPr>
                        <a:t>Lab 5: Time-Series Forecasting with Deep Learning (Azure Databricks)</a:t>
                      </a:r>
                    </a:p>
                  </a:txBody>
                  <a:tcPr marL="5031" marR="5031" marT="5031" marB="0" anchor="ctr"/>
                </a:tc>
                <a:extLst>
                  <a:ext uri="{0D108BD9-81ED-4DB2-BD59-A6C34878D82A}">
                    <a16:rowId xmlns:a16="http://schemas.microsoft.com/office/drawing/2014/main" val="938302246"/>
                  </a:ext>
                </a:extLst>
              </a:tr>
            </a:tbl>
          </a:graphicData>
        </a:graphic>
      </p:graphicFrame>
    </p:spTree>
    <p:extLst>
      <p:ext uri="{BB962C8B-B14F-4D97-AF65-F5344CB8AC3E}">
        <p14:creationId xmlns:p14="http://schemas.microsoft.com/office/powerpoint/2010/main" val="8927649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forward pass</a:t>
            </a:r>
          </a:p>
        </p:txBody>
      </p:sp>
      <p:sp>
        <p:nvSpPr>
          <p:cNvPr id="5" name="Rectangle 4">
            <a:extLst>
              <a:ext uri="{FF2B5EF4-FFF2-40B4-BE49-F238E27FC236}">
                <a16:creationId xmlns:a16="http://schemas.microsoft.com/office/drawing/2014/main" id="{1F8CCE22-B7D7-4036-A13E-0C91B7290A8B}"/>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676656" y="1834277"/>
            <a:ext cx="2803143" cy="4247317"/>
          </a:xfrm>
          <a:prstGeom prst="rect">
            <a:avLst/>
          </a:prstGeom>
          <a:solidFill>
            <a:srgbClr val="FFFFFF"/>
          </a:solidFill>
        </p:spPr>
        <p:txBody>
          <a:bodyPr wrap="square" rtlCol="0">
            <a:spAutoFit/>
          </a:bodyPr>
          <a:lstStyle/>
          <a:p>
            <a:r>
              <a:rPr lang="en-US" dirty="0">
                <a:solidFill>
                  <a:schemeClr val="accent1"/>
                </a:solidFill>
              </a:rPr>
              <a:t>Then we run the training data (the data and the class) thru the network. This is called the </a:t>
            </a:r>
            <a:r>
              <a:rPr lang="en-US" b="1" dirty="0">
                <a:solidFill>
                  <a:schemeClr val="accent1"/>
                </a:solidFill>
              </a:rPr>
              <a:t>forward pass</a:t>
            </a:r>
            <a:r>
              <a:rPr lang="en-US" dirty="0">
                <a:solidFill>
                  <a:schemeClr val="accent1"/>
                </a:solidFill>
              </a:rPr>
              <a:t>.</a:t>
            </a:r>
          </a:p>
          <a:p>
            <a:endParaRPr lang="en-US" dirty="0">
              <a:solidFill>
                <a:schemeClr val="accent1"/>
              </a:solidFill>
            </a:endParaRPr>
          </a:p>
          <a:p>
            <a:r>
              <a:rPr lang="en-US" dirty="0">
                <a:solidFill>
                  <a:schemeClr val="accent1"/>
                </a:solidFill>
              </a:rPr>
              <a:t>In each epoch we run thru the entire training data set. </a:t>
            </a:r>
          </a:p>
          <a:p>
            <a:endParaRPr lang="en-US" dirty="0">
              <a:solidFill>
                <a:schemeClr val="accent1"/>
              </a:solidFill>
            </a:endParaRPr>
          </a:p>
          <a:p>
            <a:r>
              <a:rPr lang="en-US" dirty="0">
                <a:solidFill>
                  <a:schemeClr val="accent1"/>
                </a:solidFill>
              </a:rPr>
              <a:t>At the end of the epoch, our model has made certain predictions (which for the first few epochs are almost certainly wrong because they are random).</a:t>
            </a:r>
          </a:p>
        </p:txBody>
      </p:sp>
    </p:spTree>
    <p:extLst>
      <p:ext uri="{BB962C8B-B14F-4D97-AF65-F5344CB8AC3E}">
        <p14:creationId xmlns:p14="http://schemas.microsoft.com/office/powerpoint/2010/main" val="1990782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Evaluate loss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7480300" y="2984285"/>
            <a:ext cx="2803143" cy="2585323"/>
          </a:xfrm>
          <a:prstGeom prst="rect">
            <a:avLst/>
          </a:prstGeom>
          <a:solidFill>
            <a:srgbClr val="FFFFFF"/>
          </a:solidFill>
        </p:spPr>
        <p:txBody>
          <a:bodyPr wrap="square" rtlCol="0">
            <a:spAutoFit/>
          </a:bodyPr>
          <a:lstStyle/>
          <a:p>
            <a:r>
              <a:rPr lang="en-US" dirty="0">
                <a:solidFill>
                  <a:schemeClr val="accent1"/>
                </a:solidFill>
              </a:rPr>
              <a:t>Given that we know the correct class and the class predicted by the model, we can assess the model’s performance at the end of each epoch. </a:t>
            </a:r>
          </a:p>
          <a:p>
            <a:endParaRPr lang="en-US" dirty="0">
              <a:solidFill>
                <a:schemeClr val="accent1"/>
              </a:solidFill>
            </a:endParaRPr>
          </a:p>
          <a:p>
            <a:r>
              <a:rPr lang="en-US" dirty="0">
                <a:solidFill>
                  <a:schemeClr val="accent1"/>
                </a:solidFill>
              </a:rPr>
              <a:t>The measured error is called the </a:t>
            </a:r>
            <a:r>
              <a:rPr lang="en-US" b="1" dirty="0">
                <a:solidFill>
                  <a:schemeClr val="accent1"/>
                </a:solidFill>
              </a:rPr>
              <a:t>loss</a:t>
            </a:r>
            <a:r>
              <a:rPr lang="en-US" dirty="0">
                <a:solidFill>
                  <a:schemeClr val="accent1"/>
                </a:solidFill>
              </a:rPr>
              <a:t>.</a:t>
            </a:r>
          </a:p>
        </p:txBody>
      </p:sp>
    </p:spTree>
    <p:extLst>
      <p:ext uri="{BB962C8B-B14F-4D97-AF65-F5344CB8AC3E}">
        <p14:creationId xmlns:p14="http://schemas.microsoft.com/office/powerpoint/2010/main" val="18446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8" y="919690"/>
            <a:ext cx="9447819"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The backwards pass</a:t>
            </a:r>
          </a:p>
        </p:txBody>
      </p:sp>
      <p:sp>
        <p:nvSpPr>
          <p:cNvPr id="5" name="Rectangle 4">
            <a:extLst>
              <a:ext uri="{FF2B5EF4-FFF2-40B4-BE49-F238E27FC236}">
                <a16:creationId xmlns:a16="http://schemas.microsoft.com/office/drawing/2014/main" id="{1F8CCE22-B7D7-4036-A13E-0C91B7290A8B}"/>
              </a:ext>
            </a:extLst>
          </p:cNvPr>
          <p:cNvSpPr/>
          <p:nvPr/>
        </p:nvSpPr>
        <p:spPr>
          <a:xfrm>
            <a:off x="2857500" y="3213100"/>
            <a:ext cx="2806700" cy="8964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3164078" y="4190694"/>
            <a:ext cx="5863844" cy="2585323"/>
          </a:xfrm>
          <a:prstGeom prst="rect">
            <a:avLst/>
          </a:prstGeom>
          <a:solidFill>
            <a:srgbClr val="FFFFFF"/>
          </a:solidFill>
        </p:spPr>
        <p:txBody>
          <a:bodyPr wrap="square" rtlCol="0">
            <a:spAutoFit/>
          </a:bodyPr>
          <a:lstStyle/>
          <a:p>
            <a:r>
              <a:rPr lang="en-US" dirty="0">
                <a:solidFill>
                  <a:schemeClr val="accent1"/>
                </a:solidFill>
              </a:rPr>
              <a:t>The strength of the connection between the neurons is initially randomly set. This strength is real number and called a </a:t>
            </a:r>
            <a:r>
              <a:rPr lang="en-US" b="1" dirty="0">
                <a:solidFill>
                  <a:schemeClr val="accent1"/>
                </a:solidFill>
              </a:rPr>
              <a:t>weight</a:t>
            </a:r>
            <a:r>
              <a:rPr lang="en-US" dirty="0">
                <a:solidFill>
                  <a:schemeClr val="accent1"/>
                </a:solidFill>
              </a:rPr>
              <a:t>.</a:t>
            </a:r>
          </a:p>
          <a:p>
            <a:endParaRPr lang="en-US" dirty="0">
              <a:solidFill>
                <a:schemeClr val="accent1"/>
              </a:solidFill>
            </a:endParaRPr>
          </a:p>
          <a:p>
            <a:r>
              <a:rPr lang="en-US" dirty="0">
                <a:solidFill>
                  <a:schemeClr val="accent1"/>
                </a:solidFill>
              </a:rPr>
              <a:t>At the end of the epoch, a calculation is performed that proceeds in reverse thru the neural network, adjusting the weights to minimize the loss. </a:t>
            </a:r>
          </a:p>
          <a:p>
            <a:endParaRPr lang="en-US" dirty="0">
              <a:solidFill>
                <a:schemeClr val="accent1"/>
              </a:solidFill>
            </a:endParaRPr>
          </a:p>
          <a:p>
            <a:r>
              <a:rPr lang="en-US" dirty="0">
                <a:solidFill>
                  <a:schemeClr val="accent1"/>
                </a:solidFill>
              </a:rPr>
              <a:t>This is called the </a:t>
            </a:r>
            <a:r>
              <a:rPr lang="en-US" b="1" dirty="0">
                <a:solidFill>
                  <a:schemeClr val="accent1"/>
                </a:solidFill>
              </a:rPr>
              <a:t>backwards pass</a:t>
            </a:r>
            <a:r>
              <a:rPr lang="en-US" dirty="0">
                <a:solidFill>
                  <a:schemeClr val="accent1"/>
                </a:solidFill>
              </a:rPr>
              <a:t>.</a:t>
            </a:r>
          </a:p>
        </p:txBody>
      </p:sp>
    </p:spTree>
    <p:extLst>
      <p:ext uri="{BB962C8B-B14F-4D97-AF65-F5344CB8AC3E}">
        <p14:creationId xmlns:p14="http://schemas.microsoft.com/office/powerpoint/2010/main" val="404378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Run </a:t>
            </a:r>
            <a:r>
              <a:rPr lang="en-US" i="1" dirty="0"/>
              <a:t>lots</a:t>
            </a:r>
            <a:r>
              <a:rPr lang="en-US" dirty="0"/>
              <a:t> of epochs</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10107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876300" y="1848695"/>
            <a:ext cx="2501900" cy="2031325"/>
          </a:xfrm>
          <a:prstGeom prst="rect">
            <a:avLst/>
          </a:prstGeom>
          <a:solidFill>
            <a:srgbClr val="FFFFFF"/>
          </a:solidFill>
        </p:spPr>
        <p:txBody>
          <a:bodyPr wrap="square" rtlCol="0">
            <a:spAutoFit/>
          </a:bodyPr>
          <a:lstStyle/>
          <a:p>
            <a:r>
              <a:rPr lang="en-US" dirty="0">
                <a:solidFill>
                  <a:schemeClr val="accent1"/>
                </a:solidFill>
              </a:rPr>
              <a:t>We run through many epochs adjusting the weights to minimize the loss, and at some point we stop when we are satisfied with a suitably low loss.</a:t>
            </a:r>
          </a:p>
        </p:txBody>
      </p:sp>
      <p:sp>
        <p:nvSpPr>
          <p:cNvPr id="7" name="Rectangle 6">
            <a:extLst>
              <a:ext uri="{FF2B5EF4-FFF2-40B4-BE49-F238E27FC236}">
                <a16:creationId xmlns:a16="http://schemas.microsoft.com/office/drawing/2014/main" id="{9868D5BD-2540-4E18-A2C2-A5374752ECEC}"/>
              </a:ext>
            </a:extLst>
          </p:cNvPr>
          <p:cNvSpPr/>
          <p:nvPr/>
        </p:nvSpPr>
        <p:spPr>
          <a:xfrm>
            <a:off x="876300" y="919690"/>
            <a:ext cx="2501900" cy="6805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Training – Model complete!</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1948390"/>
            <a:ext cx="2641600" cy="363961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3139321"/>
          </a:xfrm>
          <a:prstGeom prst="rect">
            <a:avLst/>
          </a:prstGeom>
          <a:solidFill>
            <a:srgbClr val="FFFFFF"/>
          </a:solidFill>
        </p:spPr>
        <p:txBody>
          <a:bodyPr wrap="square" rtlCol="0">
            <a:spAutoFit/>
          </a:bodyPr>
          <a:lstStyle/>
          <a:p>
            <a:r>
              <a:rPr lang="en-US" dirty="0">
                <a:solidFill>
                  <a:schemeClr val="accent1"/>
                </a:solidFill>
              </a:rPr>
              <a:t>Now we have a trained model that can classify the training data reasonably well. </a:t>
            </a:r>
          </a:p>
          <a:p>
            <a:endParaRPr lang="en-US" dirty="0">
              <a:solidFill>
                <a:schemeClr val="accent1"/>
              </a:solidFill>
            </a:endParaRPr>
          </a:p>
          <a:p>
            <a:r>
              <a:rPr lang="en-US" dirty="0">
                <a:solidFill>
                  <a:schemeClr val="accent1"/>
                </a:solidFill>
              </a:rPr>
              <a:t>But how well does it perform against data it has not seen?</a:t>
            </a:r>
          </a:p>
        </p:txBody>
      </p:sp>
    </p:spTree>
    <p:extLst>
      <p:ext uri="{BB962C8B-B14F-4D97-AF65-F5344CB8AC3E}">
        <p14:creationId xmlns:p14="http://schemas.microsoft.com/office/powerpoint/2010/main" val="259844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1AABD-F07F-49E8-8977-FD08CE985D9F}"/>
              </a:ext>
            </a:extLst>
          </p:cNvPr>
          <p:cNvPicPr>
            <a:picLocks noChangeAspect="1"/>
          </p:cNvPicPr>
          <p:nvPr/>
        </p:nvPicPr>
        <p:blipFill>
          <a:blip r:embed="rId2"/>
          <a:stretch>
            <a:fillRect/>
          </a:stretch>
        </p:blipFill>
        <p:spPr>
          <a:xfrm>
            <a:off x="600456" y="919690"/>
            <a:ext cx="9521444" cy="5579328"/>
          </a:xfrm>
          <a:prstGeom prst="rect">
            <a:avLst/>
          </a:prstGeom>
        </p:spPr>
      </p:pic>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Evaluation</a:t>
            </a:r>
          </a:p>
        </p:txBody>
      </p:sp>
      <p:sp>
        <p:nvSpPr>
          <p:cNvPr id="6" name="Rectangle 5">
            <a:extLst>
              <a:ext uri="{FF2B5EF4-FFF2-40B4-BE49-F238E27FC236}">
                <a16:creationId xmlns:a16="http://schemas.microsoft.com/office/drawing/2014/main" id="{6448CEFE-405E-4B6B-AD8B-9609E0123744}"/>
              </a:ext>
            </a:extLst>
          </p:cNvPr>
          <p:cNvSpPr/>
          <p:nvPr/>
        </p:nvSpPr>
        <p:spPr>
          <a:xfrm>
            <a:off x="7480300" y="2197100"/>
            <a:ext cx="2641600" cy="508000"/>
          </a:xfrm>
          <a:prstGeom prst="rect">
            <a:avLst/>
          </a:prstGeom>
          <a:noFill/>
          <a:ln w="28575">
            <a:solidFill>
              <a:schemeClr val="accent6"/>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C046D4-DBD4-4EB6-BF40-7298407D55CA}"/>
              </a:ext>
            </a:extLst>
          </p:cNvPr>
          <p:cNvSpPr txBox="1"/>
          <p:nvPr/>
        </p:nvSpPr>
        <p:spPr>
          <a:xfrm>
            <a:off x="10265156" y="1859339"/>
            <a:ext cx="1701800" cy="4524315"/>
          </a:xfrm>
          <a:prstGeom prst="rect">
            <a:avLst/>
          </a:prstGeom>
          <a:solidFill>
            <a:srgbClr val="FFFFFF"/>
          </a:solidFill>
        </p:spPr>
        <p:txBody>
          <a:bodyPr wrap="square" rtlCol="0">
            <a:spAutoFit/>
          </a:bodyPr>
          <a:lstStyle/>
          <a:p>
            <a:r>
              <a:rPr lang="en-US" dirty="0">
                <a:solidFill>
                  <a:schemeClr val="accent1"/>
                </a:solidFill>
              </a:rPr>
              <a:t>That’s were the test data set comes in. </a:t>
            </a:r>
          </a:p>
          <a:p>
            <a:endParaRPr lang="en-US" dirty="0">
              <a:solidFill>
                <a:schemeClr val="accent1"/>
              </a:solidFill>
            </a:endParaRPr>
          </a:p>
          <a:p>
            <a:r>
              <a:rPr lang="en-US" dirty="0">
                <a:solidFill>
                  <a:schemeClr val="accent1"/>
                </a:solidFill>
              </a:rPr>
              <a:t>We run all of the test data thru the model and measure the result. </a:t>
            </a:r>
          </a:p>
          <a:p>
            <a:endParaRPr lang="en-US" dirty="0">
              <a:solidFill>
                <a:schemeClr val="accent1"/>
              </a:solidFill>
            </a:endParaRPr>
          </a:p>
          <a:p>
            <a:r>
              <a:rPr lang="en-US" dirty="0">
                <a:solidFill>
                  <a:schemeClr val="accent1"/>
                </a:solidFill>
              </a:rPr>
              <a:t>The </a:t>
            </a:r>
            <a:r>
              <a:rPr lang="en-US" b="1" dirty="0">
                <a:solidFill>
                  <a:schemeClr val="accent1"/>
                </a:solidFill>
              </a:rPr>
              <a:t>Test Loss </a:t>
            </a:r>
            <a:r>
              <a:rPr lang="en-US" dirty="0">
                <a:solidFill>
                  <a:schemeClr val="accent1"/>
                </a:solidFill>
              </a:rPr>
              <a:t> tells us the error of the model against this unseen data.</a:t>
            </a:r>
          </a:p>
        </p:txBody>
      </p:sp>
    </p:spTree>
    <p:extLst>
      <p:ext uri="{BB962C8B-B14F-4D97-AF65-F5344CB8AC3E}">
        <p14:creationId xmlns:p14="http://schemas.microsoft.com/office/powerpoint/2010/main" val="2440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1C8D-5D72-4B2C-8D19-14AF17734C6C}"/>
              </a:ext>
            </a:extLst>
          </p:cNvPr>
          <p:cNvSpPr>
            <a:spLocks noGrp="1"/>
          </p:cNvSpPr>
          <p:nvPr>
            <p:ph type="title"/>
          </p:nvPr>
        </p:nvSpPr>
        <p:spPr/>
        <p:txBody>
          <a:bodyPr>
            <a:normAutofit fontScale="90000"/>
          </a:bodyPr>
          <a:lstStyle/>
          <a:p>
            <a:r>
              <a:rPr lang="nb-NO" dirty="0"/>
              <a:t>Concept: </a:t>
            </a:r>
            <a:br>
              <a:rPr lang="nb-NO" dirty="0"/>
            </a:br>
            <a:r>
              <a:rPr lang="nb-NO" dirty="0"/>
              <a:t>Overfitting &amp; Underfitting</a:t>
            </a:r>
            <a:endParaRPr lang="en-US" dirty="0"/>
          </a:p>
        </p:txBody>
      </p:sp>
      <p:pic>
        <p:nvPicPr>
          <p:cNvPr id="6" name="Picture 5" descr="Screen Clipping">
            <a:extLst>
              <a:ext uri="{FF2B5EF4-FFF2-40B4-BE49-F238E27FC236}">
                <a16:creationId xmlns:a16="http://schemas.microsoft.com/office/drawing/2014/main" id="{312778FC-4507-4626-9D5C-FB858A06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1" y="3123388"/>
            <a:ext cx="6078611" cy="894170"/>
          </a:xfrm>
          <a:prstGeom prst="rect">
            <a:avLst/>
          </a:prstGeom>
        </p:spPr>
      </p:pic>
      <p:pic>
        <p:nvPicPr>
          <p:cNvPr id="4" name="Picture 3">
            <a:extLst>
              <a:ext uri="{FF2B5EF4-FFF2-40B4-BE49-F238E27FC236}">
                <a16:creationId xmlns:a16="http://schemas.microsoft.com/office/drawing/2014/main" id="{97C267E2-88FF-4340-9A10-0CD2FE14AB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23881" y="227002"/>
            <a:ext cx="2665925" cy="2053211"/>
          </a:xfrm>
          <a:prstGeom prst="rect">
            <a:avLst/>
          </a:prstGeom>
        </p:spPr>
      </p:pic>
      <p:pic>
        <p:nvPicPr>
          <p:cNvPr id="12" name="Picture 11">
            <a:extLst>
              <a:ext uri="{FF2B5EF4-FFF2-40B4-BE49-F238E27FC236}">
                <a16:creationId xmlns:a16="http://schemas.microsoft.com/office/drawing/2014/main" id="{B1990699-B6AB-A64F-B57E-8AD5AE031FE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23881" y="2543868"/>
            <a:ext cx="2665925" cy="2053211"/>
          </a:xfrm>
          <a:prstGeom prst="rect">
            <a:avLst/>
          </a:prstGeom>
        </p:spPr>
      </p:pic>
      <p:pic>
        <p:nvPicPr>
          <p:cNvPr id="13" name="Picture 12">
            <a:extLst>
              <a:ext uri="{FF2B5EF4-FFF2-40B4-BE49-F238E27FC236}">
                <a16:creationId xmlns:a16="http://schemas.microsoft.com/office/drawing/2014/main" id="{75B6AB4C-9A61-3C48-A668-1DFCE31D79E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23881" y="4679868"/>
            <a:ext cx="2665925" cy="2053211"/>
          </a:xfrm>
          <a:prstGeom prst="rect">
            <a:avLst/>
          </a:prstGeom>
        </p:spPr>
      </p:pic>
      <p:cxnSp>
        <p:nvCxnSpPr>
          <p:cNvPr id="8" name="Straight Arrow Connector 7">
            <a:extLst>
              <a:ext uri="{FF2B5EF4-FFF2-40B4-BE49-F238E27FC236}">
                <a16:creationId xmlns:a16="http://schemas.microsoft.com/office/drawing/2014/main" id="{87056944-4B1D-3D4F-A9F0-8FEB01A1FCB1}"/>
              </a:ext>
            </a:extLst>
          </p:cNvPr>
          <p:cNvCxnSpPr>
            <a:cxnSpLocks/>
            <a:stCxn id="4" idx="1"/>
          </p:cNvCxnSpPr>
          <p:nvPr/>
        </p:nvCxnSpPr>
        <p:spPr>
          <a:xfrm flipH="1">
            <a:off x="6192459" y="1253608"/>
            <a:ext cx="531422" cy="24271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5A5029-FE10-7841-95B1-DF47DA206699}"/>
              </a:ext>
            </a:extLst>
          </p:cNvPr>
          <p:cNvCxnSpPr>
            <a:cxnSpLocks/>
            <a:stCxn id="12" idx="1"/>
          </p:cNvCxnSpPr>
          <p:nvPr/>
        </p:nvCxnSpPr>
        <p:spPr>
          <a:xfrm flipH="1">
            <a:off x="6096795" y="3570474"/>
            <a:ext cx="627086" cy="309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296F996-BD11-4878-AF15-768DBD981B99}"/>
              </a:ext>
            </a:extLst>
          </p:cNvPr>
          <p:cNvSpPr txBox="1"/>
          <p:nvPr/>
        </p:nvSpPr>
        <p:spPr>
          <a:xfrm>
            <a:off x="393405" y="4679868"/>
            <a:ext cx="5799054" cy="1754326"/>
          </a:xfrm>
          <a:prstGeom prst="rect">
            <a:avLst/>
          </a:prstGeom>
          <a:noFill/>
        </p:spPr>
        <p:txBody>
          <a:bodyPr wrap="square" rtlCol="0">
            <a:spAutoFit/>
          </a:bodyPr>
          <a:lstStyle/>
          <a:p>
            <a:r>
              <a:rPr lang="en-US" dirty="0"/>
              <a:t>With Neural Networks, you aim to overfit by having a complex model and then take steps to generalize it (reduce the overfitting). </a:t>
            </a:r>
          </a:p>
          <a:p>
            <a:endParaRPr lang="en-US" dirty="0"/>
          </a:p>
          <a:p>
            <a:r>
              <a:rPr lang="en-US" dirty="0"/>
              <a:t>But that’s the ideal – in reality overfitting often comes with a hefty time and computational cost price.</a:t>
            </a:r>
          </a:p>
        </p:txBody>
      </p:sp>
    </p:spTree>
    <p:extLst>
      <p:ext uri="{BB962C8B-B14F-4D97-AF65-F5344CB8AC3E}">
        <p14:creationId xmlns:p14="http://schemas.microsoft.com/office/powerpoint/2010/main" val="131576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B9B4-A190-4960-801A-34313F896F9C}"/>
              </a:ext>
            </a:extLst>
          </p:cNvPr>
          <p:cNvSpPr>
            <a:spLocks noGrp="1"/>
          </p:cNvSpPr>
          <p:nvPr>
            <p:ph type="title"/>
          </p:nvPr>
        </p:nvSpPr>
        <p:spPr>
          <a:xfrm>
            <a:off x="5934698" y="204266"/>
            <a:ext cx="11279188" cy="603121"/>
          </a:xfrm>
        </p:spPr>
        <p:txBody>
          <a:bodyPr>
            <a:normAutofit fontScale="90000"/>
          </a:bodyPr>
          <a:lstStyle/>
          <a:p>
            <a:r>
              <a:rPr lang="nb-NO" sz="4000" i="1" dirty="0"/>
              <a:t>Best Practice</a:t>
            </a:r>
            <a:br>
              <a:rPr lang="nb-NO" sz="4000" i="1" dirty="0"/>
            </a:br>
            <a:r>
              <a:rPr lang="nb-NO" sz="4000" i="1" dirty="0"/>
              <a:t>Solving the overfitting problem</a:t>
            </a:r>
            <a:endParaRPr lang="en-US" sz="4000" i="1" dirty="0"/>
          </a:p>
        </p:txBody>
      </p:sp>
      <p:sp>
        <p:nvSpPr>
          <p:cNvPr id="7" name="TextBox 6">
            <a:extLst>
              <a:ext uri="{FF2B5EF4-FFF2-40B4-BE49-F238E27FC236}">
                <a16:creationId xmlns:a16="http://schemas.microsoft.com/office/drawing/2014/main" id="{D5CA0D4D-64CE-402F-9AC7-7C59933C6A91}"/>
              </a:ext>
            </a:extLst>
          </p:cNvPr>
          <p:cNvSpPr txBox="1"/>
          <p:nvPr/>
        </p:nvSpPr>
        <p:spPr>
          <a:xfrm>
            <a:off x="5934698" y="2054907"/>
            <a:ext cx="3748217" cy="2031325"/>
          </a:xfrm>
          <a:prstGeom prst="rect">
            <a:avLst/>
          </a:prstGeom>
          <a:noFill/>
        </p:spPr>
        <p:txBody>
          <a:bodyPr wrap="square" rtlCol="0">
            <a:spAutoFit/>
          </a:bodyPr>
          <a:lstStyle/>
          <a:p>
            <a:pPr algn="ctr"/>
            <a:r>
              <a:rPr lang="en-US" dirty="0"/>
              <a:t>Solution:</a:t>
            </a:r>
            <a:br>
              <a:rPr lang="en-US" dirty="0"/>
            </a:br>
            <a:r>
              <a:rPr lang="en-US" b="1" dirty="0"/>
              <a:t>Use a simpler model</a:t>
            </a:r>
            <a:endParaRPr lang="nb-NO" b="1" i="1" dirty="0">
              <a:latin typeface="Cambria Math" panose="02040503050406030204" pitchFamily="18" charset="0"/>
            </a:endParaRPr>
          </a:p>
          <a:p>
            <a:pPr algn="ctr"/>
            <a:endParaRPr lang="nb-NO" dirty="0"/>
          </a:p>
          <a:p>
            <a:pPr algn="ctr"/>
            <a:r>
              <a:rPr lang="nb-NO" dirty="0"/>
              <a:t>or </a:t>
            </a:r>
          </a:p>
          <a:p>
            <a:pPr algn="ctr"/>
            <a:endParaRPr lang="nb-NO" dirty="0"/>
          </a:p>
          <a:p>
            <a:pPr algn="ctr"/>
            <a:r>
              <a:rPr lang="nb-NO" b="1" dirty="0"/>
              <a:t>Use regularization</a:t>
            </a:r>
          </a:p>
          <a:p>
            <a:pPr algn="ctr"/>
            <a:r>
              <a:rPr lang="nb-NO" dirty="0"/>
              <a:t>(</a:t>
            </a:r>
            <a:r>
              <a:rPr lang="nb-NO" dirty="0" err="1"/>
              <a:t>constraints</a:t>
            </a:r>
            <a:r>
              <a:rPr lang="nb-NO" dirty="0"/>
              <a:t> </a:t>
            </a:r>
            <a:r>
              <a:rPr lang="nb-NO" dirty="0" err="1"/>
              <a:t>on</a:t>
            </a:r>
            <a:r>
              <a:rPr lang="nb-NO" dirty="0"/>
              <a:t> parameters)</a:t>
            </a:r>
          </a:p>
        </p:txBody>
      </p:sp>
      <p:sp>
        <p:nvSpPr>
          <p:cNvPr id="8" name="TextBox 7">
            <a:extLst>
              <a:ext uri="{FF2B5EF4-FFF2-40B4-BE49-F238E27FC236}">
                <a16:creationId xmlns:a16="http://schemas.microsoft.com/office/drawing/2014/main" id="{D51CF140-8BA5-4E71-A10D-C9725293A388}"/>
              </a:ext>
            </a:extLst>
          </p:cNvPr>
          <p:cNvSpPr txBox="1"/>
          <p:nvPr/>
        </p:nvSpPr>
        <p:spPr>
          <a:xfrm>
            <a:off x="5739799" y="5113907"/>
            <a:ext cx="3748217" cy="646331"/>
          </a:xfrm>
          <a:prstGeom prst="rect">
            <a:avLst/>
          </a:prstGeom>
          <a:noFill/>
        </p:spPr>
        <p:txBody>
          <a:bodyPr wrap="square" rtlCol="0">
            <a:spAutoFit/>
          </a:bodyPr>
          <a:lstStyle/>
          <a:p>
            <a:pPr algn="ctr"/>
            <a:r>
              <a:rPr lang="nb-NO" dirty="0"/>
              <a:t>or</a:t>
            </a:r>
          </a:p>
          <a:p>
            <a:pPr algn="ctr"/>
            <a:r>
              <a:rPr lang="nb-NO" b="1" dirty="0"/>
              <a:t>Get more training data</a:t>
            </a:r>
            <a:endParaRPr lang="nb-NO" b="1" i="1" dirty="0">
              <a:latin typeface="Cambria Math" panose="02040503050406030204" pitchFamily="18" charset="0"/>
            </a:endParaRPr>
          </a:p>
        </p:txBody>
      </p:sp>
      <p:pic>
        <p:nvPicPr>
          <p:cNvPr id="12" name="Picture 11">
            <a:extLst>
              <a:ext uri="{FF2B5EF4-FFF2-40B4-BE49-F238E27FC236}">
                <a16:creationId xmlns:a16="http://schemas.microsoft.com/office/drawing/2014/main" id="{B25BD170-12D9-6740-A6B8-31BF1B449D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98460" y="204266"/>
            <a:ext cx="2711192" cy="2036014"/>
          </a:xfrm>
          <a:prstGeom prst="rect">
            <a:avLst/>
          </a:prstGeom>
        </p:spPr>
      </p:pic>
      <p:pic>
        <p:nvPicPr>
          <p:cNvPr id="9" name="Picture 8">
            <a:extLst>
              <a:ext uri="{FF2B5EF4-FFF2-40B4-BE49-F238E27FC236}">
                <a16:creationId xmlns:a16="http://schemas.microsoft.com/office/drawing/2014/main" id="{9E1E8AFA-7693-BD4E-ABE6-E23E07A371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98460" y="2240280"/>
            <a:ext cx="2711192" cy="2036014"/>
          </a:xfrm>
          <a:prstGeom prst="rect">
            <a:avLst/>
          </a:prstGeom>
        </p:spPr>
      </p:pic>
      <p:pic>
        <p:nvPicPr>
          <p:cNvPr id="10" name="Picture 9">
            <a:extLst>
              <a:ext uri="{FF2B5EF4-FFF2-40B4-BE49-F238E27FC236}">
                <a16:creationId xmlns:a16="http://schemas.microsoft.com/office/drawing/2014/main" id="{2A8545B8-E776-7844-A580-A8ED3C2F7EF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8460" y="4425078"/>
            <a:ext cx="2711192" cy="2036014"/>
          </a:xfrm>
          <a:prstGeom prst="rect">
            <a:avLst/>
          </a:prstGeom>
        </p:spPr>
      </p:pic>
      <p:pic>
        <p:nvPicPr>
          <p:cNvPr id="11" name="Picture 10">
            <a:extLst>
              <a:ext uri="{FF2B5EF4-FFF2-40B4-BE49-F238E27FC236}">
                <a16:creationId xmlns:a16="http://schemas.microsoft.com/office/drawing/2014/main" id="{91BC703B-C63D-9742-BD43-858FE96D6E6E}"/>
              </a:ext>
            </a:extLst>
          </p:cNvPr>
          <p:cNvPicPr>
            <a:picLocks noChangeAspect="1"/>
          </p:cNvPicPr>
          <p:nvPr/>
        </p:nvPicPr>
        <p:blipFill rotWithShape="1">
          <a:blip r:embed="rId5">
            <a:extLst>
              <a:ext uri="{28A0092B-C50C-407E-A947-70E740481C1C}">
                <a14:useLocalDpi xmlns:a14="http://schemas.microsoft.com/office/drawing/2010/main" val="0"/>
              </a:ext>
            </a:extLst>
          </a:blip>
          <a:srcRect b="-10415"/>
          <a:stretch/>
        </p:blipFill>
        <p:spPr>
          <a:xfrm>
            <a:off x="1761108" y="6463051"/>
            <a:ext cx="3185895" cy="301184"/>
          </a:xfrm>
          <a:prstGeom prst="rect">
            <a:avLst/>
          </a:prstGeom>
        </p:spPr>
      </p:pic>
    </p:spTree>
    <p:extLst>
      <p:ext uri="{BB962C8B-B14F-4D97-AF65-F5344CB8AC3E}">
        <p14:creationId xmlns:p14="http://schemas.microsoft.com/office/powerpoint/2010/main" val="5017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EBE59-8B6C-4D76-AA98-59DF34E87E6E}"/>
              </a:ext>
            </a:extLst>
          </p:cNvPr>
          <p:cNvPicPr>
            <a:picLocks noChangeAspect="1"/>
          </p:cNvPicPr>
          <p:nvPr/>
        </p:nvPicPr>
        <p:blipFill>
          <a:blip r:embed="rId2"/>
          <a:stretch>
            <a:fillRect/>
          </a:stretch>
        </p:blipFill>
        <p:spPr>
          <a:xfrm>
            <a:off x="3352800" y="2963390"/>
            <a:ext cx="5110120" cy="3774812"/>
          </a:xfrm>
          <a:prstGeom prst="rect">
            <a:avLst/>
          </a:prstGeom>
        </p:spPr>
      </p:pic>
      <p:sp>
        <p:nvSpPr>
          <p:cNvPr id="3" name="Content Placeholder 2">
            <a:extLst>
              <a:ext uri="{FF2B5EF4-FFF2-40B4-BE49-F238E27FC236}">
                <a16:creationId xmlns:a16="http://schemas.microsoft.com/office/drawing/2014/main" id="{B50FC906-78C7-44B1-9474-EC2A0F2E4E9A}"/>
              </a:ext>
            </a:extLst>
          </p:cNvPr>
          <p:cNvSpPr>
            <a:spLocks noGrp="1"/>
          </p:cNvSpPr>
          <p:nvPr>
            <p:ph type="body" sz="quarter" idx="10"/>
          </p:nvPr>
        </p:nvSpPr>
        <p:spPr>
          <a:xfrm>
            <a:off x="452693" y="1189177"/>
            <a:ext cx="11283696" cy="1512209"/>
          </a:xfrm>
        </p:spPr>
        <p:txBody>
          <a:bodyPr/>
          <a:lstStyle/>
          <a:p>
            <a:pPr marL="514350" indent="-514350">
              <a:buFont typeface="+mj-lt"/>
              <a:buAutoNum type="arabicPeriod"/>
            </a:pPr>
            <a:r>
              <a:rPr lang="nb-NO" sz="2800" dirty="0" err="1"/>
              <a:t>Pick</a:t>
            </a:r>
            <a:r>
              <a:rPr lang="nb-NO" sz="2800" dirty="0"/>
              <a:t> a </a:t>
            </a:r>
            <a:r>
              <a:rPr lang="nb-NO" sz="2800" dirty="0" err="1"/>
              <a:t>small</a:t>
            </a:r>
            <a:r>
              <a:rPr lang="nb-NO" sz="2800" dirty="0"/>
              <a:t> </a:t>
            </a:r>
            <a:r>
              <a:rPr lang="nb-NO" sz="2800" dirty="0" err="1"/>
              <a:t>subset</a:t>
            </a:r>
            <a:r>
              <a:rPr lang="nb-NO" sz="2800" dirty="0"/>
              <a:t> </a:t>
            </a:r>
            <a:r>
              <a:rPr lang="nb-NO" sz="2800" dirty="0" err="1"/>
              <a:t>of</a:t>
            </a:r>
            <a:r>
              <a:rPr lang="nb-NO" sz="2800" dirty="0"/>
              <a:t> data</a:t>
            </a:r>
          </a:p>
          <a:p>
            <a:pPr marL="514350" indent="-514350">
              <a:buFont typeface="+mj-lt"/>
              <a:buAutoNum type="arabicPeriod"/>
            </a:pPr>
            <a:r>
              <a:rPr lang="nb-NO" sz="2800" dirty="0"/>
              <a:t>Fit model and calculate training and validation/test scores</a:t>
            </a:r>
          </a:p>
          <a:p>
            <a:pPr marL="514350" indent="-514350">
              <a:buFont typeface="+mj-lt"/>
              <a:buAutoNum type="arabicPeriod"/>
            </a:pPr>
            <a:r>
              <a:rPr lang="nb-NO" sz="2800" dirty="0" err="1"/>
              <a:t>Repeat</a:t>
            </a:r>
            <a:r>
              <a:rPr lang="nb-NO" sz="2800" dirty="0"/>
              <a:t> for a </a:t>
            </a:r>
            <a:r>
              <a:rPr lang="nb-NO" sz="2800" dirty="0" err="1"/>
              <a:t>larger</a:t>
            </a:r>
            <a:r>
              <a:rPr lang="nb-NO" sz="2800" dirty="0"/>
              <a:t> </a:t>
            </a:r>
            <a:r>
              <a:rPr lang="nb-NO" sz="2800" dirty="0" err="1"/>
              <a:t>subset</a:t>
            </a:r>
            <a:r>
              <a:rPr lang="nb-NO" sz="2800" dirty="0"/>
              <a:t> </a:t>
            </a:r>
            <a:r>
              <a:rPr lang="nb-NO" sz="2800" dirty="0" err="1"/>
              <a:t>of</a:t>
            </a:r>
            <a:r>
              <a:rPr lang="nb-NO" sz="2800" dirty="0"/>
              <a:t> data</a:t>
            </a:r>
            <a:endParaRPr lang="en-US" sz="2800" dirty="0"/>
          </a:p>
        </p:txBody>
      </p:sp>
      <p:sp>
        <p:nvSpPr>
          <p:cNvPr id="2" name="Title 1">
            <a:extLst>
              <a:ext uri="{FF2B5EF4-FFF2-40B4-BE49-F238E27FC236}">
                <a16:creationId xmlns:a16="http://schemas.microsoft.com/office/drawing/2014/main" id="{4EDC8606-71C5-4797-977D-CD593F1AFD80}"/>
              </a:ext>
            </a:extLst>
          </p:cNvPr>
          <p:cNvSpPr>
            <a:spLocks noGrp="1"/>
          </p:cNvSpPr>
          <p:nvPr>
            <p:ph type="title"/>
          </p:nvPr>
        </p:nvSpPr>
        <p:spPr/>
        <p:txBody>
          <a:bodyPr>
            <a:normAutofit fontScale="90000"/>
          </a:bodyPr>
          <a:lstStyle/>
          <a:p>
            <a:r>
              <a:rPr lang="nb-NO" dirty="0"/>
              <a:t>Monitoring Progress – The Learning curve</a:t>
            </a:r>
            <a:endParaRPr lang="en-US" dirty="0"/>
          </a:p>
        </p:txBody>
      </p:sp>
      <p:sp>
        <p:nvSpPr>
          <p:cNvPr id="8" name="Rectangle 7">
            <a:extLst>
              <a:ext uri="{FF2B5EF4-FFF2-40B4-BE49-F238E27FC236}">
                <a16:creationId xmlns:a16="http://schemas.microsoft.com/office/drawing/2014/main" id="{35CADB08-942E-48B6-96BD-27A3061C5CE7}"/>
              </a:ext>
            </a:extLst>
          </p:cNvPr>
          <p:cNvSpPr/>
          <p:nvPr/>
        </p:nvSpPr>
        <p:spPr>
          <a:xfrm>
            <a:off x="4141773" y="3669738"/>
            <a:ext cx="1177392" cy="2504485"/>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err="1"/>
              <a:t>Overfitting</a:t>
            </a:r>
            <a:endParaRPr lang="nb-NO" sz="1200" dirty="0"/>
          </a:p>
          <a:p>
            <a:pPr algn="ctr"/>
            <a:r>
              <a:rPr lang="nb-NO" sz="1200" dirty="0"/>
              <a:t>(</a:t>
            </a:r>
            <a:r>
              <a:rPr lang="nb-NO" sz="1200" dirty="0" err="1"/>
              <a:t>variance</a:t>
            </a:r>
            <a:r>
              <a:rPr lang="nb-NO" sz="1200" dirty="0"/>
              <a:t>)</a:t>
            </a:r>
          </a:p>
          <a:p>
            <a:pPr algn="ctr"/>
            <a:endParaRPr lang="nb-NO" sz="1200" dirty="0"/>
          </a:p>
          <a:p>
            <a:pPr algn="ctr"/>
            <a:endParaRPr lang="nb-NO" sz="1200" dirty="0"/>
          </a:p>
          <a:p>
            <a:pPr algn="ctr"/>
            <a:endParaRPr lang="nb-NO" sz="1200" dirty="0"/>
          </a:p>
          <a:p>
            <a:pPr algn="ctr"/>
            <a:endParaRPr lang="nb-NO" sz="1200" dirty="0"/>
          </a:p>
          <a:p>
            <a:pPr algn="ctr"/>
            <a:r>
              <a:rPr lang="nb-NO" sz="1200" dirty="0"/>
              <a:t>More data </a:t>
            </a:r>
            <a:r>
              <a:rPr lang="nb-NO" sz="1200" dirty="0" err="1"/>
              <a:t>might</a:t>
            </a:r>
            <a:r>
              <a:rPr lang="nb-NO" sz="1200" dirty="0"/>
              <a:t> </a:t>
            </a:r>
            <a:r>
              <a:rPr lang="nb-NO" sz="1200" dirty="0" err="1"/>
              <a:t>help</a:t>
            </a:r>
            <a:r>
              <a:rPr lang="nb-NO" sz="1200" dirty="0"/>
              <a:t>.</a:t>
            </a:r>
            <a:endParaRPr lang="en-US" sz="1200" dirty="0"/>
          </a:p>
        </p:txBody>
      </p:sp>
      <p:sp>
        <p:nvSpPr>
          <p:cNvPr id="10" name="Rectangle 9">
            <a:extLst>
              <a:ext uri="{FF2B5EF4-FFF2-40B4-BE49-F238E27FC236}">
                <a16:creationId xmlns:a16="http://schemas.microsoft.com/office/drawing/2014/main" id="{D2018396-E660-4AEE-AC6D-0F25B4811D8E}"/>
              </a:ext>
            </a:extLst>
          </p:cNvPr>
          <p:cNvSpPr/>
          <p:nvPr/>
        </p:nvSpPr>
        <p:spPr>
          <a:xfrm>
            <a:off x="7073787" y="4199766"/>
            <a:ext cx="1177392" cy="1460613"/>
          </a:xfrm>
          <a:prstGeom prst="rect">
            <a:avLst/>
          </a:prstGeom>
          <a:noFill/>
          <a:ln w="19050"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t"/>
          <a:lstStyle/>
          <a:p>
            <a:pPr algn="ctr"/>
            <a:r>
              <a:rPr lang="nb-NO" sz="1200" dirty="0"/>
              <a:t>Underfitting</a:t>
            </a:r>
          </a:p>
          <a:p>
            <a:pPr algn="ctr"/>
            <a:r>
              <a:rPr lang="nb-NO" sz="1200" dirty="0"/>
              <a:t>(bias)</a:t>
            </a:r>
          </a:p>
          <a:p>
            <a:pPr algn="ctr"/>
            <a:endParaRPr lang="nb-NO" sz="1200" dirty="0"/>
          </a:p>
          <a:p>
            <a:pPr algn="ctr"/>
            <a:endParaRPr lang="nb-NO" sz="1200" dirty="0"/>
          </a:p>
          <a:p>
            <a:pPr algn="ctr"/>
            <a:endParaRPr lang="nb-NO" sz="1200" dirty="0"/>
          </a:p>
          <a:p>
            <a:pPr algn="ctr"/>
            <a:r>
              <a:rPr lang="nb-NO" sz="1200" dirty="0"/>
              <a:t>More data </a:t>
            </a:r>
            <a:r>
              <a:rPr lang="nb-NO" sz="1200" dirty="0" err="1"/>
              <a:t>will</a:t>
            </a:r>
            <a:r>
              <a:rPr lang="nb-NO" sz="1200" dirty="0"/>
              <a:t> not </a:t>
            </a:r>
            <a:r>
              <a:rPr lang="nb-NO" sz="1200" dirty="0" err="1"/>
              <a:t>help</a:t>
            </a:r>
            <a:r>
              <a:rPr lang="nb-NO" sz="1200" dirty="0"/>
              <a:t>.</a:t>
            </a:r>
            <a:endParaRPr lang="en-US" sz="1200" dirty="0"/>
          </a:p>
        </p:txBody>
      </p:sp>
    </p:spTree>
    <p:extLst>
      <p:ext uri="{BB962C8B-B14F-4D97-AF65-F5344CB8AC3E}">
        <p14:creationId xmlns:p14="http://schemas.microsoft.com/office/powerpoint/2010/main" val="105584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43B7C-2B9C-4BC1-A669-4678E756D83D}"/>
              </a:ext>
            </a:extLst>
          </p:cNvPr>
          <p:cNvSpPr>
            <a:spLocks noGrp="1"/>
          </p:cNvSpPr>
          <p:nvPr>
            <p:ph type="title"/>
          </p:nvPr>
        </p:nvSpPr>
        <p:spPr/>
        <p:txBody>
          <a:bodyPr/>
          <a:lstStyle/>
          <a:p>
            <a:r>
              <a:rPr lang="en-US" dirty="0"/>
              <a:t>Model Packaging – Ship it!</a:t>
            </a:r>
          </a:p>
        </p:txBody>
      </p:sp>
      <p:sp>
        <p:nvSpPr>
          <p:cNvPr id="2" name="Content Placeholder 1">
            <a:extLst>
              <a:ext uri="{FF2B5EF4-FFF2-40B4-BE49-F238E27FC236}">
                <a16:creationId xmlns:a16="http://schemas.microsoft.com/office/drawing/2014/main" id="{EA128E3C-BDF7-46AC-BC2E-5498C676C336}"/>
              </a:ext>
            </a:extLst>
          </p:cNvPr>
          <p:cNvSpPr>
            <a:spLocks noGrp="1"/>
          </p:cNvSpPr>
          <p:nvPr>
            <p:ph idx="1"/>
          </p:nvPr>
        </p:nvSpPr>
        <p:spPr/>
        <p:txBody>
          <a:bodyPr/>
          <a:lstStyle/>
          <a:p>
            <a:pPr marL="0" indent="0">
              <a:buNone/>
            </a:pPr>
            <a:r>
              <a:rPr lang="en-US" dirty="0"/>
              <a:t>Once the model is performing well you typically:</a:t>
            </a:r>
          </a:p>
          <a:p>
            <a:r>
              <a:rPr lang="en-US" dirty="0"/>
              <a:t>Store the model in a model repository (you version models like you version source code)</a:t>
            </a:r>
          </a:p>
          <a:p>
            <a:r>
              <a:rPr lang="en-US" dirty="0"/>
              <a:t>Write code to integrate the model in an application</a:t>
            </a:r>
          </a:p>
          <a:p>
            <a:r>
              <a:rPr lang="en-US" dirty="0"/>
              <a:t>Deploy the model from the repository along with the application that will consume it.</a:t>
            </a:r>
          </a:p>
        </p:txBody>
      </p:sp>
    </p:spTree>
    <p:extLst>
      <p:ext uri="{BB962C8B-B14F-4D97-AF65-F5344CB8AC3E}">
        <p14:creationId xmlns:p14="http://schemas.microsoft.com/office/powerpoint/2010/main" val="181411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 bit of advice…</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3600" i="1" dirty="0"/>
              <a:t>If you don’t know, the thing to do is </a:t>
            </a:r>
            <a:r>
              <a:rPr lang="en-US" sz="3600" i="1" dirty="0">
                <a:solidFill>
                  <a:schemeClr val="accent2"/>
                </a:solidFill>
              </a:rPr>
              <a:t>not</a:t>
            </a:r>
            <a:r>
              <a:rPr lang="en-US" sz="3600" i="1" dirty="0"/>
              <a:t> </a:t>
            </a:r>
            <a:r>
              <a:rPr lang="en-US" sz="3600" i="1" dirty="0">
                <a:solidFill>
                  <a:schemeClr val="accent2"/>
                </a:solidFill>
              </a:rPr>
              <a:t>to get scared</a:t>
            </a:r>
            <a:r>
              <a:rPr lang="en-US" sz="3600" i="1" dirty="0"/>
              <a:t>, but to </a:t>
            </a:r>
            <a:r>
              <a:rPr lang="en-US" sz="3600" i="1" dirty="0">
                <a:solidFill>
                  <a:schemeClr val="accent2"/>
                </a:solidFill>
              </a:rPr>
              <a:t>learn</a:t>
            </a:r>
            <a:r>
              <a:rPr lang="en-US" sz="3600" i="1" dirty="0"/>
              <a:t>.</a:t>
            </a:r>
          </a:p>
          <a:p>
            <a:pPr marL="0" indent="0" algn="r">
              <a:buNone/>
            </a:pPr>
            <a:r>
              <a:rPr lang="en-US" dirty="0"/>
              <a:t>- Ayn Rand, Atlas Shrugged</a:t>
            </a:r>
          </a:p>
        </p:txBody>
      </p:sp>
    </p:spTree>
    <p:extLst>
      <p:ext uri="{BB962C8B-B14F-4D97-AF65-F5344CB8AC3E}">
        <p14:creationId xmlns:p14="http://schemas.microsoft.com/office/powerpoint/2010/main" val="168548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2</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01 Deep Learning</a:t>
            </a:r>
          </a:p>
          <a:p>
            <a:pPr lvl="1"/>
            <a:r>
              <a:rPr lang="en-US" dirty="0">
                <a:solidFill>
                  <a:srgbClr val="F5982E"/>
                </a:solidFill>
              </a:rPr>
              <a:t>02 Neural Nets basic </a:t>
            </a:r>
            <a:br>
              <a:rPr lang="en-US" dirty="0">
                <a:solidFill>
                  <a:srgbClr val="F5982E"/>
                </a:solidFill>
              </a:rPr>
            </a:br>
            <a:r>
              <a:rPr lang="en-US" dirty="0">
                <a:solidFill>
                  <a:srgbClr val="F5982E"/>
                </a:solidFill>
              </a:rPr>
              <a:t>concepts</a:t>
            </a:r>
          </a:p>
          <a:p>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Explore the basic concepts of neural networks. </a:t>
            </a:r>
          </a:p>
          <a:p>
            <a:r>
              <a:rPr lang="en-US" dirty="0"/>
              <a:t>Duration: 30 minutes</a:t>
            </a:r>
          </a:p>
        </p:txBody>
      </p:sp>
    </p:spTree>
    <p:extLst>
      <p:ext uri="{BB962C8B-B14F-4D97-AF65-F5344CB8AC3E}">
        <p14:creationId xmlns:p14="http://schemas.microsoft.com/office/powerpoint/2010/main" val="240965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Becoming a neural-net architect</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a:xfrm>
            <a:off x="838200" y="1130681"/>
            <a:ext cx="10660912" cy="4351338"/>
          </a:xfrm>
        </p:spPr>
        <p:txBody>
          <a:bodyPr>
            <a:normAutofit/>
          </a:bodyPr>
          <a:lstStyle/>
          <a:p>
            <a:pPr marL="0" indent="0">
              <a:buNone/>
            </a:pPr>
            <a:r>
              <a:rPr lang="en-US" i="1" dirty="0"/>
              <a:t>Picking the right network architecture is more an art than a science; and although there are some best practices and principles you can rely on, </a:t>
            </a:r>
            <a:r>
              <a:rPr lang="en-US" i="1" dirty="0">
                <a:solidFill>
                  <a:schemeClr val="accent2"/>
                </a:solidFill>
              </a:rPr>
              <a:t>only practice can help you become a proper neural-network architect</a:t>
            </a:r>
            <a:r>
              <a:rPr lang="en-US" i="1" dirty="0"/>
              <a:t>.</a:t>
            </a:r>
          </a:p>
          <a:p>
            <a:pPr marL="0" indent="0" algn="r">
              <a:buNone/>
            </a:pPr>
            <a:r>
              <a:rPr lang="en-US" sz="2000" dirty="0"/>
              <a:t>- Francois </a:t>
            </a:r>
            <a:r>
              <a:rPr lang="en-US" sz="2000" dirty="0" err="1"/>
              <a:t>Chollet</a:t>
            </a:r>
            <a:r>
              <a:rPr lang="en-US" sz="2000" dirty="0"/>
              <a:t>, Creator of </a:t>
            </a:r>
            <a:r>
              <a:rPr lang="en-US" sz="2000" dirty="0" err="1"/>
              <a:t>Keras</a:t>
            </a:r>
            <a:endParaRPr lang="en-US" sz="2000" dirty="0"/>
          </a:p>
        </p:txBody>
      </p:sp>
    </p:spTree>
    <p:extLst>
      <p:ext uri="{BB962C8B-B14F-4D97-AF65-F5344CB8AC3E}">
        <p14:creationId xmlns:p14="http://schemas.microsoft.com/office/powerpoint/2010/main" val="1501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Concept: Neural Network Architecture</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accent4"/>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101971"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694111"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679501"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698299"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stCxn id="48" idx="2"/>
            <a:endCxn id="53" idx="2"/>
          </p:cNvCxnSpPr>
          <p:nvPr/>
        </p:nvCxnSpPr>
        <p:spPr>
          <a:xfrm rot="5400000">
            <a:off x="4176736" y="3310129"/>
            <a:ext cx="340724" cy="3775510"/>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stCxn id="53" idx="1"/>
            <a:endCxn id="55" idx="1"/>
          </p:cNvCxnSpPr>
          <p:nvPr/>
        </p:nvCxnSpPr>
        <p:spPr>
          <a:xfrm rot="10800000">
            <a:off x="1694111" y="2185030"/>
            <a:ext cx="214246" cy="2775356"/>
          </a:xfrm>
          <a:prstGeom prst="bentConnector3">
            <a:avLst>
              <a:gd name="adj1" fmla="val 206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679501" y="2812152"/>
            <a:ext cx="228856" cy="2148235"/>
          </a:xfrm>
          <a:prstGeom prst="bentConnector3">
            <a:avLst>
              <a:gd name="adj1" fmla="val 19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698299" y="3404270"/>
            <a:ext cx="210058" cy="1556116"/>
          </a:xfrm>
          <a:prstGeom prst="bentConnector3">
            <a:avLst>
              <a:gd name="adj1" fmla="val 2088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p:txBody>
          <a:bodyPr/>
          <a:lstStyle/>
          <a:p>
            <a:r>
              <a:rPr lang="en-US" dirty="0"/>
              <a:t>Concept: Densely Connected Network</a:t>
            </a:r>
          </a:p>
        </p:txBody>
      </p:sp>
      <p:sp>
        <p:nvSpPr>
          <p:cNvPr id="4" name="Picture Placeholder 3">
            <a:extLst>
              <a:ext uri="{FF2B5EF4-FFF2-40B4-BE49-F238E27FC236}">
                <a16:creationId xmlns:a16="http://schemas.microsoft.com/office/drawing/2014/main" id="{5786C27E-7DFA-41EA-AC29-46CD47E35A40}"/>
              </a:ext>
            </a:extLst>
          </p:cNvPr>
          <p:cNvSpPr>
            <a:spLocks noGrp="1"/>
          </p:cNvSpPr>
          <p:nvPr>
            <p:ph type="pic" idx="1"/>
          </p:nvPr>
        </p:nvSpPr>
        <p:spPr>
          <a:xfrm>
            <a:off x="5183188" y="987425"/>
            <a:ext cx="6172200" cy="4873625"/>
          </a:xfrm>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Units of a dense layer are connected to every unit in the layer that follows.</a:t>
            </a:r>
          </a:p>
          <a:p>
            <a:pPr marL="285750" indent="-285750">
              <a:buFont typeface="Arial" panose="020B0604020202020204" pitchFamily="34" charset="0"/>
              <a:buChar char="•"/>
            </a:pPr>
            <a:r>
              <a:rPr lang="en-US" dirty="0"/>
              <a:t>Best for: vector data</a:t>
            </a:r>
          </a:p>
          <a:p>
            <a:pPr marL="285750" indent="-285750">
              <a:buFont typeface="Arial" panose="020B0604020202020204" pitchFamily="34" charset="0"/>
              <a:buChar char="•"/>
            </a:pPr>
            <a:r>
              <a:rPr lang="en-US" dirty="0"/>
              <a:t>Typical uses: </a:t>
            </a:r>
          </a:p>
          <a:p>
            <a:pPr marL="742950" lvl="1" indent="-285750">
              <a:buFont typeface="Arial" panose="020B0604020202020204" pitchFamily="34" charset="0"/>
              <a:buChar char="•"/>
            </a:pPr>
            <a:r>
              <a:rPr lang="en-US" dirty="0"/>
              <a:t>Classification </a:t>
            </a:r>
          </a:p>
          <a:p>
            <a:pPr marL="742950" lvl="1" indent="-285750">
              <a:buFont typeface="Arial" panose="020B0604020202020204" pitchFamily="34" charset="0"/>
              <a:buChar char="•"/>
            </a:pPr>
            <a:r>
              <a:rPr lang="en-US" dirty="0"/>
              <a:t>Regression</a:t>
            </a:r>
          </a:p>
          <a:p>
            <a:pPr marL="285750" indent="-285750">
              <a:buFont typeface="Arial" panose="020B0604020202020204" pitchFamily="34" charset="0"/>
              <a:buChar char="•"/>
            </a:pPr>
            <a:endParaRPr lang="en-US" dirty="0"/>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2085975" y="680530"/>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809625" y="1085850"/>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6" name="Rectangle 5">
            <a:extLst>
              <a:ext uri="{FF2B5EF4-FFF2-40B4-BE49-F238E27FC236}">
                <a16:creationId xmlns:a16="http://schemas.microsoft.com/office/drawing/2014/main" id="{8D998732-7D50-4ADF-8EFC-C70BF422C22A}"/>
              </a:ext>
            </a:extLst>
          </p:cNvPr>
          <p:cNvSpPr/>
          <p:nvPr/>
        </p:nvSpPr>
        <p:spPr>
          <a:xfrm>
            <a:off x="8001000" y="1085850"/>
            <a:ext cx="1504950" cy="12763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Supervised DL Algorithm</a:t>
            </a:r>
          </a:p>
        </p:txBody>
      </p:sp>
      <p:sp>
        <p:nvSpPr>
          <p:cNvPr id="7" name="TextBox 6">
            <a:extLst>
              <a:ext uri="{FF2B5EF4-FFF2-40B4-BE49-F238E27FC236}">
                <a16:creationId xmlns:a16="http://schemas.microsoft.com/office/drawing/2014/main" id="{4543F387-CE24-471E-A475-952FF7AFE470}"/>
              </a:ext>
            </a:extLst>
          </p:cNvPr>
          <p:cNvSpPr txBox="1"/>
          <p:nvPr/>
        </p:nvSpPr>
        <p:spPr>
          <a:xfrm>
            <a:off x="668308" y="230742"/>
            <a:ext cx="3873689" cy="369332"/>
          </a:xfrm>
          <a:prstGeom prst="rect">
            <a:avLst/>
          </a:prstGeom>
          <a:noFill/>
        </p:spPr>
        <p:txBody>
          <a:bodyPr wrap="none" rtlCol="0">
            <a:spAutoFit/>
          </a:bodyPr>
          <a:lstStyle/>
          <a:p>
            <a:r>
              <a:rPr lang="en-US" dirty="0"/>
              <a:t>Training a classification model with text</a:t>
            </a:r>
          </a:p>
        </p:txBody>
      </p:sp>
      <p:cxnSp>
        <p:nvCxnSpPr>
          <p:cNvPr id="9" name="Straight Arrow Connector 8">
            <a:extLst>
              <a:ext uri="{FF2B5EF4-FFF2-40B4-BE49-F238E27FC236}">
                <a16:creationId xmlns:a16="http://schemas.microsoft.com/office/drawing/2014/main" id="{9F4BAEA3-AFC1-4F7C-A253-00FEAE71A905}"/>
              </a:ext>
            </a:extLst>
          </p:cNvPr>
          <p:cNvCxnSpPr>
            <a:cxnSpLocks/>
            <a:stCxn id="2" idx="3"/>
          </p:cNvCxnSpPr>
          <p:nvPr/>
        </p:nvCxnSpPr>
        <p:spPr>
          <a:xfrm>
            <a:off x="1981200" y="135255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7CDDBA-5223-4BC1-96E2-94A81585CF84}"/>
              </a:ext>
            </a:extLst>
          </p:cNvPr>
          <p:cNvCxnSpPr>
            <a:cxnSpLocks/>
          </p:cNvCxnSpPr>
          <p:nvPr/>
        </p:nvCxnSpPr>
        <p:spPr>
          <a:xfrm>
            <a:off x="7191375" y="199072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2085975" y="680530"/>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34" name="Straight Arrow Connector 33">
            <a:extLst>
              <a:ext uri="{FF2B5EF4-FFF2-40B4-BE49-F238E27FC236}">
                <a16:creationId xmlns:a16="http://schemas.microsoft.com/office/drawing/2014/main" id="{933987BB-E873-40F7-97ED-98FEF7EC84F3}"/>
              </a:ext>
            </a:extLst>
          </p:cNvPr>
          <p:cNvCxnSpPr>
            <a:stCxn id="6" idx="2"/>
          </p:cNvCxnSpPr>
          <p:nvPr/>
        </p:nvCxnSpPr>
        <p:spPr>
          <a:xfrm>
            <a:off x="8753475" y="2362195"/>
            <a:ext cx="0" cy="123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AE4EFBB2-BA9C-4E52-B784-4DE2FBBB9B4D}"/>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36" name="Rectangle 35">
            <a:extLst>
              <a:ext uri="{FF2B5EF4-FFF2-40B4-BE49-F238E27FC236}">
                <a16:creationId xmlns:a16="http://schemas.microsoft.com/office/drawing/2014/main" id="{27DBAB60-5238-42C6-99F1-303ED612475A}"/>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8" name="Straight Arrow Connector 37">
            <a:extLst>
              <a:ext uri="{FF2B5EF4-FFF2-40B4-BE49-F238E27FC236}">
                <a16:creationId xmlns:a16="http://schemas.microsoft.com/office/drawing/2014/main" id="{9DBCB0F9-0CB7-4795-BCD0-4D8DFE4573DE}"/>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7B0900-D5CB-4369-A25B-C46833C3707B}"/>
              </a:ext>
            </a:extLst>
          </p:cNvPr>
          <p:cNvSpPr/>
          <p:nvPr/>
        </p:nvSpPr>
        <p:spPr>
          <a:xfrm>
            <a:off x="1981200" y="4829175"/>
            <a:ext cx="23812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C07A30-4264-435E-BB62-CCDBC227D927}"/>
              </a:ext>
            </a:extLst>
          </p:cNvPr>
          <p:cNvSpPr/>
          <p:nvPr/>
        </p:nvSpPr>
        <p:spPr>
          <a:xfrm>
            <a:off x="704850" y="5234495"/>
            <a:ext cx="1171575" cy="5333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 Labels</a:t>
            </a:r>
          </a:p>
        </p:txBody>
      </p:sp>
      <p:sp>
        <p:nvSpPr>
          <p:cNvPr id="3" name="Rectangle 2">
            <a:extLst>
              <a:ext uri="{FF2B5EF4-FFF2-40B4-BE49-F238E27FC236}">
                <a16:creationId xmlns:a16="http://schemas.microsoft.com/office/drawing/2014/main" id="{F5B82B1F-9272-4989-A70A-5F84F31DA505}"/>
              </a:ext>
            </a:extLst>
          </p:cNvPr>
          <p:cNvSpPr/>
          <p:nvPr/>
        </p:nvSpPr>
        <p:spPr>
          <a:xfrm>
            <a:off x="809625" y="1762125"/>
            <a:ext cx="1171575" cy="53339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Documents</a:t>
            </a:r>
          </a:p>
        </p:txBody>
      </p:sp>
      <p:sp>
        <p:nvSpPr>
          <p:cNvPr id="4" name="Rectangle 3">
            <a:extLst>
              <a:ext uri="{FF2B5EF4-FFF2-40B4-BE49-F238E27FC236}">
                <a16:creationId xmlns:a16="http://schemas.microsoft.com/office/drawing/2014/main" id="{4519B973-392A-4602-9420-133145307B23}"/>
              </a:ext>
            </a:extLst>
          </p:cNvPr>
          <p:cNvSpPr/>
          <p:nvPr/>
        </p:nvSpPr>
        <p:spPr>
          <a:xfrm>
            <a:off x="2514600" y="1762125"/>
            <a:ext cx="1504950" cy="207644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Text Normalization</a:t>
            </a:r>
            <a:br>
              <a:rPr lang="en-US" sz="1400" dirty="0"/>
            </a:br>
            <a:r>
              <a:rPr lang="en-US" sz="1100" dirty="0"/>
              <a:t>Tokenization</a:t>
            </a:r>
            <a:br>
              <a:rPr lang="en-US" sz="1100" dirty="0"/>
            </a:br>
            <a:r>
              <a:rPr lang="en-US" sz="1100" dirty="0"/>
              <a:t>Part of Speech Tagging</a:t>
            </a:r>
          </a:p>
          <a:p>
            <a:pPr algn="ctr"/>
            <a:r>
              <a:rPr lang="en-US" sz="1100" dirty="0"/>
              <a:t>Phrase chunking</a:t>
            </a:r>
          </a:p>
          <a:p>
            <a:pPr algn="ctr"/>
            <a:r>
              <a:rPr lang="en-US" sz="1100" dirty="0"/>
              <a:t>Stemming</a:t>
            </a:r>
          </a:p>
          <a:p>
            <a:pPr algn="ctr"/>
            <a:r>
              <a:rPr lang="en-US" sz="1100" dirty="0"/>
              <a:t>Lemmatization</a:t>
            </a:r>
          </a:p>
          <a:p>
            <a:pPr algn="ctr"/>
            <a:r>
              <a:rPr lang="en-US" sz="1100" dirty="0"/>
              <a:t>Spellcheck</a:t>
            </a:r>
          </a:p>
          <a:p>
            <a:pPr algn="ctr"/>
            <a:r>
              <a:rPr lang="en-US" sz="1100" dirty="0"/>
              <a:t>Lowercase</a:t>
            </a:r>
          </a:p>
          <a:p>
            <a:pPr algn="ctr"/>
            <a:r>
              <a:rPr lang="en-US" sz="1100" dirty="0"/>
              <a:t>Remove stop words</a:t>
            </a:r>
          </a:p>
          <a:p>
            <a:pPr algn="ctr"/>
            <a:r>
              <a:rPr lang="en-US" sz="1100" dirty="0"/>
              <a:t>Expand contractions</a:t>
            </a:r>
          </a:p>
        </p:txBody>
      </p:sp>
      <p:sp>
        <p:nvSpPr>
          <p:cNvPr id="5" name="Rectangle 4">
            <a:extLst>
              <a:ext uri="{FF2B5EF4-FFF2-40B4-BE49-F238E27FC236}">
                <a16:creationId xmlns:a16="http://schemas.microsoft.com/office/drawing/2014/main" id="{1E1E66C0-93AF-4F47-9876-1E218839AE73}"/>
              </a:ext>
            </a:extLst>
          </p:cNvPr>
          <p:cNvSpPr/>
          <p:nvPr/>
        </p:nvSpPr>
        <p:spPr>
          <a:xfrm>
            <a:off x="5686425" y="1762125"/>
            <a:ext cx="1504950" cy="21431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Feature Extraction</a:t>
            </a:r>
          </a:p>
          <a:p>
            <a:pPr marL="228600" indent="-228600">
              <a:buFont typeface="+mj-lt"/>
              <a:buAutoNum type="arabicPeriod"/>
            </a:pPr>
            <a:r>
              <a:rPr lang="en-US" sz="1100" dirty="0"/>
              <a:t>Define vocabulary</a:t>
            </a:r>
          </a:p>
          <a:p>
            <a:pPr marL="228600" indent="-228600">
              <a:buFont typeface="+mj-lt"/>
              <a:buAutoNum type="arabicPeriod"/>
            </a:pPr>
            <a:r>
              <a:rPr lang="en-US" sz="1100" dirty="0"/>
              <a:t>Vectorize documents into vocabulary with TF-IDF</a:t>
            </a:r>
          </a:p>
        </p:txBody>
      </p:sp>
      <p:sp>
        <p:nvSpPr>
          <p:cNvPr id="7" name="TextBox 6">
            <a:extLst>
              <a:ext uri="{FF2B5EF4-FFF2-40B4-BE49-F238E27FC236}">
                <a16:creationId xmlns:a16="http://schemas.microsoft.com/office/drawing/2014/main" id="{4543F387-CE24-471E-A475-952FF7AFE470}"/>
              </a:ext>
            </a:extLst>
          </p:cNvPr>
          <p:cNvSpPr txBox="1"/>
          <p:nvPr/>
        </p:nvSpPr>
        <p:spPr>
          <a:xfrm>
            <a:off x="704850" y="679492"/>
            <a:ext cx="3462807" cy="369332"/>
          </a:xfrm>
          <a:prstGeom prst="rect">
            <a:avLst/>
          </a:prstGeom>
          <a:noFill/>
        </p:spPr>
        <p:txBody>
          <a:bodyPr wrap="none" rtlCol="0">
            <a:spAutoFit/>
          </a:bodyPr>
          <a:lstStyle/>
          <a:p>
            <a:r>
              <a:rPr lang="en-US" dirty="0"/>
              <a:t>Predicting a classification from text</a:t>
            </a:r>
          </a:p>
        </p:txBody>
      </p:sp>
      <p:cxnSp>
        <p:nvCxnSpPr>
          <p:cNvPr id="11" name="Straight Arrow Connector 10">
            <a:extLst>
              <a:ext uri="{FF2B5EF4-FFF2-40B4-BE49-F238E27FC236}">
                <a16:creationId xmlns:a16="http://schemas.microsoft.com/office/drawing/2014/main" id="{4723C99A-D2EE-4486-B2F5-50EBFF033EB9}"/>
              </a:ext>
            </a:extLst>
          </p:cNvPr>
          <p:cNvCxnSpPr>
            <a:cxnSpLocks/>
            <a:stCxn id="3" idx="3"/>
          </p:cNvCxnSpPr>
          <p:nvPr/>
        </p:nvCxnSpPr>
        <p:spPr>
          <a:xfrm>
            <a:off x="1981200" y="202882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3A316-3B3D-4873-8887-96C6353545B6}"/>
              </a:ext>
            </a:extLst>
          </p:cNvPr>
          <p:cNvCxnSpPr>
            <a:cxnSpLocks/>
          </p:cNvCxnSpPr>
          <p:nvPr/>
        </p:nvCxnSpPr>
        <p:spPr>
          <a:xfrm>
            <a:off x="4019550" y="1990724"/>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33880E-55FF-4C91-ABE5-1B4C98BF9E83}"/>
              </a:ext>
            </a:extLst>
          </p:cNvPr>
          <p:cNvSpPr txBox="1"/>
          <p:nvPr/>
        </p:nvSpPr>
        <p:spPr>
          <a:xfrm>
            <a:off x="1981200" y="4829175"/>
            <a:ext cx="238125" cy="938719"/>
          </a:xfrm>
          <a:prstGeom prst="rect">
            <a:avLst/>
          </a:prstGeom>
          <a:noFill/>
        </p:spPr>
        <p:txBody>
          <a:bodyPr wrap="square" rtlCol="0">
            <a:spAutoFit/>
          </a:bodyPr>
          <a:lstStyle/>
          <a:p>
            <a:r>
              <a:rPr lang="en-US" sz="1100" dirty="0"/>
              <a:t>0</a:t>
            </a:r>
          </a:p>
          <a:p>
            <a:r>
              <a:rPr lang="en-US" sz="1100" dirty="0"/>
              <a:t>1</a:t>
            </a:r>
          </a:p>
          <a:p>
            <a:r>
              <a:rPr lang="en-US" sz="1100" dirty="0"/>
              <a:t>1</a:t>
            </a:r>
          </a:p>
          <a:p>
            <a:endParaRPr lang="en-US" sz="1100" dirty="0"/>
          </a:p>
          <a:p>
            <a:endParaRPr lang="en-US" sz="1100" dirty="0"/>
          </a:p>
        </p:txBody>
      </p:sp>
      <p:sp>
        <p:nvSpPr>
          <p:cNvPr id="21" name="Rectangle 20">
            <a:extLst>
              <a:ext uri="{FF2B5EF4-FFF2-40B4-BE49-F238E27FC236}">
                <a16:creationId xmlns:a16="http://schemas.microsoft.com/office/drawing/2014/main" id="{55808E81-FCF5-4DE8-B561-46AEE9B97816}"/>
              </a:ext>
            </a:extLst>
          </p:cNvPr>
          <p:cNvSpPr/>
          <p:nvPr/>
        </p:nvSpPr>
        <p:spPr>
          <a:xfrm>
            <a:off x="1047750" y="243840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73774-3D74-4F17-B54D-C5354FBCAE0F}"/>
              </a:ext>
            </a:extLst>
          </p:cNvPr>
          <p:cNvSpPr txBox="1"/>
          <p:nvPr/>
        </p:nvSpPr>
        <p:spPr>
          <a:xfrm>
            <a:off x="1047750" y="2438400"/>
            <a:ext cx="1276350" cy="600164"/>
          </a:xfrm>
          <a:prstGeom prst="rect">
            <a:avLst/>
          </a:prstGeom>
          <a:noFill/>
        </p:spPr>
        <p:txBody>
          <a:bodyPr wrap="square" rtlCol="0">
            <a:spAutoFit/>
          </a:bodyPr>
          <a:lstStyle/>
          <a:p>
            <a:r>
              <a:rPr lang="en-US" sz="1100" dirty="0"/>
              <a:t>The quick fox.</a:t>
            </a:r>
          </a:p>
          <a:p>
            <a:r>
              <a:rPr lang="en-US" sz="1100" dirty="0"/>
              <a:t>The </a:t>
            </a:r>
            <a:r>
              <a:rPr lang="en-US" sz="1100" dirty="0" err="1"/>
              <a:t>lazzy</a:t>
            </a:r>
            <a:r>
              <a:rPr lang="en-US" sz="1100" dirty="0"/>
              <a:t> dog.</a:t>
            </a:r>
          </a:p>
          <a:p>
            <a:r>
              <a:rPr lang="en-US" sz="1100" dirty="0"/>
              <a:t>The rabid hare.</a:t>
            </a:r>
          </a:p>
        </p:txBody>
      </p:sp>
      <p:sp>
        <p:nvSpPr>
          <p:cNvPr id="24" name="Rectangle 23">
            <a:extLst>
              <a:ext uri="{FF2B5EF4-FFF2-40B4-BE49-F238E27FC236}">
                <a16:creationId xmlns:a16="http://schemas.microsoft.com/office/drawing/2014/main" id="{E685AA93-271D-459C-B37F-A36F54081AE9}"/>
              </a:ext>
            </a:extLst>
          </p:cNvPr>
          <p:cNvSpPr/>
          <p:nvPr/>
        </p:nvSpPr>
        <p:spPr>
          <a:xfrm>
            <a:off x="4210050" y="2438490"/>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B65E62-99B0-48C9-B995-41FB9645C5AE}"/>
              </a:ext>
            </a:extLst>
          </p:cNvPr>
          <p:cNvSpPr txBox="1"/>
          <p:nvPr/>
        </p:nvSpPr>
        <p:spPr>
          <a:xfrm>
            <a:off x="4210050" y="2438490"/>
            <a:ext cx="1276350" cy="600164"/>
          </a:xfrm>
          <a:prstGeom prst="rect">
            <a:avLst/>
          </a:prstGeom>
          <a:noFill/>
        </p:spPr>
        <p:txBody>
          <a:bodyPr wrap="square" rtlCol="0">
            <a:spAutoFit/>
          </a:bodyPr>
          <a:lstStyle/>
          <a:p>
            <a:r>
              <a:rPr lang="en-US" sz="1100" dirty="0"/>
              <a:t>[quick, fox]</a:t>
            </a:r>
          </a:p>
          <a:p>
            <a:r>
              <a:rPr lang="en-US" sz="1100" dirty="0"/>
              <a:t>[lazy, dog]</a:t>
            </a:r>
          </a:p>
          <a:p>
            <a:r>
              <a:rPr lang="en-US" sz="1100" dirty="0"/>
              <a:t>[rabid, hare]</a:t>
            </a:r>
          </a:p>
        </p:txBody>
      </p:sp>
      <p:sp>
        <p:nvSpPr>
          <p:cNvPr id="32" name="Rectangle 31">
            <a:extLst>
              <a:ext uri="{FF2B5EF4-FFF2-40B4-BE49-F238E27FC236}">
                <a16:creationId xmlns:a16="http://schemas.microsoft.com/office/drawing/2014/main" id="{66F5540F-45A9-424A-B79A-82A794C78DC6}"/>
              </a:ext>
            </a:extLst>
          </p:cNvPr>
          <p:cNvSpPr/>
          <p:nvPr/>
        </p:nvSpPr>
        <p:spPr>
          <a:xfrm>
            <a:off x="7977187" y="3619500"/>
            <a:ext cx="1504950" cy="12763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Model</a:t>
            </a:r>
          </a:p>
        </p:txBody>
      </p:sp>
      <p:cxnSp>
        <p:nvCxnSpPr>
          <p:cNvPr id="10" name="Connector: Elbow 9">
            <a:extLst>
              <a:ext uri="{FF2B5EF4-FFF2-40B4-BE49-F238E27FC236}">
                <a16:creationId xmlns:a16="http://schemas.microsoft.com/office/drawing/2014/main" id="{AA7CC4D1-DA45-413E-B7D0-CA532D37C777}"/>
              </a:ext>
            </a:extLst>
          </p:cNvPr>
          <p:cNvCxnSpPr>
            <a:stCxn id="32" idx="2"/>
            <a:endCxn id="2" idx="3"/>
          </p:cNvCxnSpPr>
          <p:nvPr/>
        </p:nvCxnSpPr>
        <p:spPr>
          <a:xfrm rot="5400000">
            <a:off x="5000369" y="1771902"/>
            <a:ext cx="605350" cy="6853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D749CDFA-E0FA-4F3F-8834-8B84FFED5A2A}"/>
              </a:ext>
            </a:extLst>
          </p:cNvPr>
          <p:cNvGraphicFramePr>
            <a:graphicFrameLocks noGrp="1"/>
          </p:cNvGraphicFramePr>
          <p:nvPr>
            <p:extLst/>
          </p:nvPr>
        </p:nvGraphicFramePr>
        <p:xfrm>
          <a:off x="4246561" y="4133848"/>
          <a:ext cx="3349626" cy="1138728"/>
        </p:xfrm>
        <a:graphic>
          <a:graphicData uri="http://schemas.openxmlformats.org/drawingml/2006/table">
            <a:tbl>
              <a:tblPr firstRow="1" bandRow="1">
                <a:tableStyleId>{5C22544A-7EE6-4342-B048-85BDC9FD1C3A}</a:tableStyleId>
              </a:tblPr>
              <a:tblGrid>
                <a:gridCol w="558271">
                  <a:extLst>
                    <a:ext uri="{9D8B030D-6E8A-4147-A177-3AD203B41FA5}">
                      <a16:colId xmlns:a16="http://schemas.microsoft.com/office/drawing/2014/main" val="2214810277"/>
                    </a:ext>
                  </a:extLst>
                </a:gridCol>
                <a:gridCol w="558271">
                  <a:extLst>
                    <a:ext uri="{9D8B030D-6E8A-4147-A177-3AD203B41FA5}">
                      <a16:colId xmlns:a16="http://schemas.microsoft.com/office/drawing/2014/main" val="1332183943"/>
                    </a:ext>
                  </a:extLst>
                </a:gridCol>
                <a:gridCol w="558271">
                  <a:extLst>
                    <a:ext uri="{9D8B030D-6E8A-4147-A177-3AD203B41FA5}">
                      <a16:colId xmlns:a16="http://schemas.microsoft.com/office/drawing/2014/main" val="2691524928"/>
                    </a:ext>
                  </a:extLst>
                </a:gridCol>
                <a:gridCol w="558271">
                  <a:extLst>
                    <a:ext uri="{9D8B030D-6E8A-4147-A177-3AD203B41FA5}">
                      <a16:colId xmlns:a16="http://schemas.microsoft.com/office/drawing/2014/main" val="2934778136"/>
                    </a:ext>
                  </a:extLst>
                </a:gridCol>
                <a:gridCol w="558271">
                  <a:extLst>
                    <a:ext uri="{9D8B030D-6E8A-4147-A177-3AD203B41FA5}">
                      <a16:colId xmlns:a16="http://schemas.microsoft.com/office/drawing/2014/main" val="3518807512"/>
                    </a:ext>
                  </a:extLst>
                </a:gridCol>
                <a:gridCol w="558271">
                  <a:extLst>
                    <a:ext uri="{9D8B030D-6E8A-4147-A177-3AD203B41FA5}">
                      <a16:colId xmlns:a16="http://schemas.microsoft.com/office/drawing/2014/main" val="533583532"/>
                    </a:ext>
                  </a:extLst>
                </a:gridCol>
              </a:tblGrid>
              <a:tr h="284682">
                <a:tc>
                  <a:txBody>
                    <a:bodyPr/>
                    <a:lstStyle/>
                    <a:p>
                      <a:r>
                        <a:rPr lang="en-US" sz="1000" dirty="0"/>
                        <a:t>quick</a:t>
                      </a:r>
                    </a:p>
                  </a:txBody>
                  <a:tcPr/>
                </a:tc>
                <a:tc>
                  <a:txBody>
                    <a:bodyPr/>
                    <a:lstStyle/>
                    <a:p>
                      <a:r>
                        <a:rPr lang="en-US" sz="1000" dirty="0"/>
                        <a:t>fox</a:t>
                      </a:r>
                    </a:p>
                  </a:txBody>
                  <a:tcPr/>
                </a:tc>
                <a:tc>
                  <a:txBody>
                    <a:bodyPr/>
                    <a:lstStyle/>
                    <a:p>
                      <a:r>
                        <a:rPr lang="en-US" sz="1000" dirty="0"/>
                        <a:t>lazy</a:t>
                      </a:r>
                    </a:p>
                  </a:txBody>
                  <a:tcPr/>
                </a:tc>
                <a:tc>
                  <a:txBody>
                    <a:bodyPr/>
                    <a:lstStyle/>
                    <a:p>
                      <a:r>
                        <a:rPr lang="en-US" sz="1000" dirty="0"/>
                        <a:t>dog</a:t>
                      </a:r>
                    </a:p>
                  </a:txBody>
                  <a:tcPr/>
                </a:tc>
                <a:tc>
                  <a:txBody>
                    <a:bodyPr/>
                    <a:lstStyle/>
                    <a:p>
                      <a:r>
                        <a:rPr lang="en-US" sz="1000" dirty="0"/>
                        <a:t>rabid</a:t>
                      </a:r>
                    </a:p>
                  </a:txBody>
                  <a:tcPr/>
                </a:tc>
                <a:tc>
                  <a:txBody>
                    <a:bodyPr/>
                    <a:lstStyle/>
                    <a:p>
                      <a:r>
                        <a:rPr lang="en-US" sz="1000" dirty="0"/>
                        <a:t>hare</a:t>
                      </a:r>
                    </a:p>
                  </a:txBody>
                  <a:tcPr/>
                </a:tc>
                <a:extLst>
                  <a:ext uri="{0D108BD9-81ED-4DB2-BD59-A6C34878D82A}">
                    <a16:rowId xmlns:a16="http://schemas.microsoft.com/office/drawing/2014/main" val="433600889"/>
                  </a:ext>
                </a:extLst>
              </a:tr>
              <a:tr h="284682">
                <a:tc>
                  <a:txBody>
                    <a:bodyPr/>
                    <a:lstStyle/>
                    <a:p>
                      <a:r>
                        <a:rPr lang="en-US" sz="1000" b="1" dirty="0"/>
                        <a:t>0.32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435229104"/>
                  </a:ext>
                </a:extLst>
              </a:tr>
              <a:tr h="284682">
                <a:tc>
                  <a:txBody>
                    <a:bodyPr/>
                    <a:lstStyle/>
                    <a:p>
                      <a:r>
                        <a:rPr lang="en-US" sz="1000" dirty="0"/>
                        <a:t>0.0</a:t>
                      </a:r>
                    </a:p>
                  </a:txBody>
                  <a:tcPr/>
                </a:tc>
                <a:tc>
                  <a:txBody>
                    <a:bodyPr/>
                    <a:lstStyle/>
                    <a:p>
                      <a:r>
                        <a:rPr lang="en-US" sz="1000" dirty="0"/>
                        <a:t>0.0</a:t>
                      </a:r>
                    </a:p>
                  </a:txBody>
                  <a:tcPr/>
                </a:tc>
                <a:tc>
                  <a:txBody>
                    <a:bodyPr/>
                    <a:lstStyle/>
                    <a:p>
                      <a:r>
                        <a:rPr lang="en-US" sz="1000" b="1" dirty="0"/>
                        <a:t>0.12</a:t>
                      </a:r>
                    </a:p>
                  </a:txBody>
                  <a:tcPr/>
                </a:tc>
                <a:tc>
                  <a:txBody>
                    <a:bodyPr/>
                    <a:lstStyle/>
                    <a:p>
                      <a:r>
                        <a:rPr lang="en-US" sz="1000" b="1" dirty="0"/>
                        <a:t>0.23</a:t>
                      </a:r>
                    </a:p>
                  </a:txBody>
                  <a:tcPr/>
                </a:tc>
                <a:tc>
                  <a:txBody>
                    <a:bodyPr/>
                    <a:lstStyle/>
                    <a:p>
                      <a:r>
                        <a:rPr lang="en-US" sz="1000" dirty="0"/>
                        <a:t>0.0</a:t>
                      </a:r>
                    </a:p>
                  </a:txBody>
                  <a:tcPr/>
                </a:tc>
                <a:tc>
                  <a:txBody>
                    <a:bodyPr/>
                    <a:lstStyle/>
                    <a:p>
                      <a:r>
                        <a:rPr lang="en-US" sz="1000" dirty="0"/>
                        <a:t>0.0</a:t>
                      </a:r>
                    </a:p>
                  </a:txBody>
                  <a:tcPr/>
                </a:tc>
                <a:extLst>
                  <a:ext uri="{0D108BD9-81ED-4DB2-BD59-A6C34878D82A}">
                    <a16:rowId xmlns:a16="http://schemas.microsoft.com/office/drawing/2014/main" val="1318883647"/>
                  </a:ext>
                </a:extLst>
              </a:tr>
              <a:tr h="284682">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0.0</a:t>
                      </a:r>
                    </a:p>
                  </a:txBody>
                  <a:tcPr/>
                </a:tc>
                <a:tc>
                  <a:txBody>
                    <a:bodyPr/>
                    <a:lstStyle/>
                    <a:p>
                      <a:r>
                        <a:rPr lang="en-US" sz="1000" dirty="0"/>
                        <a:t>0.56</a:t>
                      </a:r>
                    </a:p>
                  </a:txBody>
                  <a:tcPr/>
                </a:tc>
                <a:tc>
                  <a:txBody>
                    <a:bodyPr/>
                    <a:lstStyle/>
                    <a:p>
                      <a:r>
                        <a:rPr lang="en-US" sz="1000" dirty="0"/>
                        <a:t>0.12</a:t>
                      </a:r>
                    </a:p>
                  </a:txBody>
                  <a:tcPr/>
                </a:tc>
                <a:extLst>
                  <a:ext uri="{0D108BD9-81ED-4DB2-BD59-A6C34878D82A}">
                    <a16:rowId xmlns:a16="http://schemas.microsoft.com/office/drawing/2014/main" val="1437463030"/>
                  </a:ext>
                </a:extLst>
              </a:tr>
            </a:tbl>
          </a:graphicData>
        </a:graphic>
      </p:graphicFrame>
      <p:sp>
        <p:nvSpPr>
          <p:cNvPr id="29" name="Rectangle 28">
            <a:extLst>
              <a:ext uri="{FF2B5EF4-FFF2-40B4-BE49-F238E27FC236}">
                <a16:creationId xmlns:a16="http://schemas.microsoft.com/office/drawing/2014/main" id="{8F3E4E0F-D099-43C1-A122-8DAE235584F2}"/>
              </a:ext>
            </a:extLst>
          </p:cNvPr>
          <p:cNvSpPr/>
          <p:nvPr/>
        </p:nvSpPr>
        <p:spPr>
          <a:xfrm>
            <a:off x="7358062" y="2447745"/>
            <a:ext cx="1171575" cy="591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vectors</a:t>
            </a:r>
          </a:p>
        </p:txBody>
      </p:sp>
      <p:cxnSp>
        <p:nvCxnSpPr>
          <p:cNvPr id="30" name="Straight Arrow Connector 29">
            <a:extLst>
              <a:ext uri="{FF2B5EF4-FFF2-40B4-BE49-F238E27FC236}">
                <a16:creationId xmlns:a16="http://schemas.microsoft.com/office/drawing/2014/main" id="{A34E3401-A811-42C7-A7E9-04DBA0C79557}"/>
              </a:ext>
            </a:extLst>
          </p:cNvPr>
          <p:cNvCxnSpPr>
            <a:cxnSpLocks/>
          </p:cNvCxnSpPr>
          <p:nvPr/>
        </p:nvCxnSpPr>
        <p:spPr>
          <a:xfrm flipH="1">
            <a:off x="7596187" y="2800349"/>
            <a:ext cx="347662" cy="13334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12F5CF2-E341-4747-ABC0-481303CDCC10}"/>
              </a:ext>
            </a:extLst>
          </p:cNvPr>
          <p:cNvCxnSpPr>
            <a:endCxn id="32" idx="0"/>
          </p:cNvCxnSpPr>
          <p:nvPr/>
        </p:nvCxnSpPr>
        <p:spPr>
          <a:xfrm rot="16200000" flipH="1">
            <a:off x="7146130" y="2035968"/>
            <a:ext cx="1628776" cy="1538287"/>
          </a:xfrm>
          <a:prstGeom prst="bentConnector3">
            <a:avLst>
              <a:gd name="adj1" fmla="val 14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8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FF5A0A-47B1-4CB2-91B3-FEC90CF83231}"/>
              </a:ext>
            </a:extLst>
          </p:cNvPr>
          <p:cNvSpPr/>
          <p:nvPr/>
        </p:nvSpPr>
        <p:spPr>
          <a:xfrm>
            <a:off x="3724275" y="28962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6BF329-03E4-4A0B-AE0D-2AF25661405A}"/>
              </a:ext>
            </a:extLst>
          </p:cNvPr>
          <p:cNvSpPr/>
          <p:nvPr/>
        </p:nvSpPr>
        <p:spPr>
          <a:xfrm>
            <a:off x="3724275" y="336299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BED2A81-7391-46BB-9F48-BD635BB01B98}"/>
              </a:ext>
            </a:extLst>
          </p:cNvPr>
          <p:cNvSpPr/>
          <p:nvPr/>
        </p:nvSpPr>
        <p:spPr>
          <a:xfrm>
            <a:off x="3752850" y="400116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7A9244-3A65-48C3-9679-CC80D98464DD}"/>
              </a:ext>
            </a:extLst>
          </p:cNvPr>
          <p:cNvSpPr txBox="1"/>
          <p:nvPr/>
        </p:nvSpPr>
        <p:spPr>
          <a:xfrm>
            <a:off x="3738562" y="3599954"/>
            <a:ext cx="819150"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4EAA8854-4BBF-4DFF-9702-E66FAB9390C4}"/>
              </a:ext>
            </a:extLst>
          </p:cNvPr>
          <p:cNvSpPr txBox="1"/>
          <p:nvPr/>
        </p:nvSpPr>
        <p:spPr>
          <a:xfrm>
            <a:off x="2767011" y="1787465"/>
            <a:ext cx="1381126" cy="523220"/>
          </a:xfrm>
          <a:prstGeom prst="rect">
            <a:avLst/>
          </a:prstGeom>
          <a:noFill/>
        </p:spPr>
        <p:txBody>
          <a:bodyPr wrap="square" rtlCol="0">
            <a:spAutoFit/>
          </a:bodyPr>
          <a:lstStyle/>
          <a:p>
            <a:r>
              <a:rPr lang="en-US" sz="1400" dirty="0"/>
              <a:t>Input terms</a:t>
            </a:r>
            <a:br>
              <a:rPr lang="en-US" sz="1400" dirty="0"/>
            </a:br>
            <a:r>
              <a:rPr lang="en-US" sz="1400" dirty="0"/>
              <a:t>(size of “vocab”)</a:t>
            </a:r>
          </a:p>
        </p:txBody>
      </p:sp>
      <p:sp>
        <p:nvSpPr>
          <p:cNvPr id="8" name="Oval 7">
            <a:extLst>
              <a:ext uri="{FF2B5EF4-FFF2-40B4-BE49-F238E27FC236}">
                <a16:creationId xmlns:a16="http://schemas.microsoft.com/office/drawing/2014/main" id="{A654E5F1-65A9-4411-83AE-723493EC84C7}"/>
              </a:ext>
            </a:extLst>
          </p:cNvPr>
          <p:cNvSpPr/>
          <p:nvPr/>
        </p:nvSpPr>
        <p:spPr>
          <a:xfrm>
            <a:off x="467677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885587-E908-4CAF-BB3E-E00EAD81ACF6}"/>
              </a:ext>
            </a:extLst>
          </p:cNvPr>
          <p:cNvSpPr/>
          <p:nvPr/>
        </p:nvSpPr>
        <p:spPr>
          <a:xfrm>
            <a:off x="467677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54C64-1633-4422-9C15-8B8AB2B02B70}"/>
              </a:ext>
            </a:extLst>
          </p:cNvPr>
          <p:cNvSpPr/>
          <p:nvPr/>
        </p:nvSpPr>
        <p:spPr>
          <a:xfrm>
            <a:off x="3705224" y="248046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785389-F1D0-4DA8-9FC3-6D1BAEBCB0D7}"/>
              </a:ext>
            </a:extLst>
          </p:cNvPr>
          <p:cNvSpPr/>
          <p:nvPr/>
        </p:nvSpPr>
        <p:spPr>
          <a:xfrm>
            <a:off x="467677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9F4395-FAC8-4098-A3A4-D61D9F2D2DBA}"/>
              </a:ext>
            </a:extLst>
          </p:cNvPr>
          <p:cNvSpPr/>
          <p:nvPr/>
        </p:nvSpPr>
        <p:spPr>
          <a:xfrm>
            <a:off x="5495924" y="27438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FBFA95-7F89-4FBF-A517-0170C4C05E06}"/>
              </a:ext>
            </a:extLst>
          </p:cNvPr>
          <p:cNvSpPr/>
          <p:nvPr/>
        </p:nvSpPr>
        <p:spPr>
          <a:xfrm>
            <a:off x="5495924" y="3218954"/>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DD205F-C8B1-42C5-9EF4-97C7CC410BB7}"/>
              </a:ext>
            </a:extLst>
          </p:cNvPr>
          <p:cNvSpPr/>
          <p:nvPr/>
        </p:nvSpPr>
        <p:spPr>
          <a:xfrm>
            <a:off x="5495924" y="3696365"/>
            <a:ext cx="304800" cy="304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6B84B-B558-4FE5-8B19-FEFFCA4D34B4}"/>
              </a:ext>
            </a:extLst>
          </p:cNvPr>
          <p:cNvSpPr/>
          <p:nvPr/>
        </p:nvSpPr>
        <p:spPr>
          <a:xfrm>
            <a:off x="6315074" y="2972465"/>
            <a:ext cx="304800" cy="3048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68BD60-6ECE-4995-AC5C-4064A02E4106}"/>
              </a:ext>
            </a:extLst>
          </p:cNvPr>
          <p:cNvSpPr/>
          <p:nvPr/>
        </p:nvSpPr>
        <p:spPr>
          <a:xfrm>
            <a:off x="6315074" y="3447554"/>
            <a:ext cx="304800"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3EA024-6245-4613-BDDE-2CF563EA760D}"/>
              </a:ext>
            </a:extLst>
          </p:cNvPr>
          <p:cNvSpPr txBox="1"/>
          <p:nvPr/>
        </p:nvSpPr>
        <p:spPr>
          <a:xfrm>
            <a:off x="4686298" y="1787465"/>
            <a:ext cx="1381126" cy="307777"/>
          </a:xfrm>
          <a:prstGeom prst="rect">
            <a:avLst/>
          </a:prstGeom>
          <a:noFill/>
        </p:spPr>
        <p:txBody>
          <a:bodyPr wrap="square" rtlCol="0">
            <a:spAutoFit/>
          </a:bodyPr>
          <a:lstStyle/>
          <a:p>
            <a:r>
              <a:rPr lang="en-US" sz="1400" dirty="0"/>
              <a:t>Hidden layers</a:t>
            </a:r>
          </a:p>
        </p:txBody>
      </p:sp>
      <p:sp>
        <p:nvSpPr>
          <p:cNvPr id="22" name="TextBox 21">
            <a:extLst>
              <a:ext uri="{FF2B5EF4-FFF2-40B4-BE49-F238E27FC236}">
                <a16:creationId xmlns:a16="http://schemas.microsoft.com/office/drawing/2014/main" id="{2C8C157D-AEA7-452B-BC20-4E1054EAB411}"/>
              </a:ext>
            </a:extLst>
          </p:cNvPr>
          <p:cNvSpPr txBox="1"/>
          <p:nvPr/>
        </p:nvSpPr>
        <p:spPr>
          <a:xfrm>
            <a:off x="6315074" y="1787465"/>
            <a:ext cx="1381126" cy="738664"/>
          </a:xfrm>
          <a:prstGeom prst="rect">
            <a:avLst/>
          </a:prstGeom>
          <a:noFill/>
        </p:spPr>
        <p:txBody>
          <a:bodyPr wrap="square" rtlCol="0">
            <a:spAutoFit/>
          </a:bodyPr>
          <a:lstStyle/>
          <a:p>
            <a:r>
              <a:rPr lang="en-US" sz="1400" dirty="0"/>
              <a:t>Output layer</a:t>
            </a:r>
            <a:br>
              <a:rPr lang="en-US" sz="1400" dirty="0"/>
            </a:br>
            <a:r>
              <a:rPr lang="en-US" sz="1400" dirty="0"/>
              <a:t>(binary classifier has 2 outputs)</a:t>
            </a:r>
          </a:p>
        </p:txBody>
      </p:sp>
      <p:cxnSp>
        <p:nvCxnSpPr>
          <p:cNvPr id="24" name="Straight Arrow Connector 23">
            <a:extLst>
              <a:ext uri="{FF2B5EF4-FFF2-40B4-BE49-F238E27FC236}">
                <a16:creationId xmlns:a16="http://schemas.microsoft.com/office/drawing/2014/main" id="{D47300BD-8087-4877-89E7-9A4D1A1A5727}"/>
              </a:ext>
            </a:extLst>
          </p:cNvPr>
          <p:cNvCxnSpPr>
            <a:stCxn id="13" idx="6"/>
            <a:endCxn id="8" idx="2"/>
          </p:cNvCxnSpPr>
          <p:nvPr/>
        </p:nvCxnSpPr>
        <p:spPr>
          <a:xfrm>
            <a:off x="4010024" y="2632869"/>
            <a:ext cx="666750" cy="263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E640BC-1B08-4D8A-8E94-E294C7AA7FF6}"/>
              </a:ext>
            </a:extLst>
          </p:cNvPr>
          <p:cNvCxnSpPr>
            <a:stCxn id="2" idx="6"/>
            <a:endCxn id="8" idx="2"/>
          </p:cNvCxnSpPr>
          <p:nvPr/>
        </p:nvCxnSpPr>
        <p:spPr>
          <a:xfrm flipV="1">
            <a:off x="4029075" y="2896265"/>
            <a:ext cx="647699"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0C6FC4-2EDC-4D56-9217-CBF0790F7518}"/>
              </a:ext>
            </a:extLst>
          </p:cNvPr>
          <p:cNvCxnSpPr>
            <a:cxnSpLocks/>
            <a:stCxn id="13" idx="6"/>
            <a:endCxn id="9" idx="1"/>
          </p:cNvCxnSpPr>
          <p:nvPr/>
        </p:nvCxnSpPr>
        <p:spPr>
          <a:xfrm>
            <a:off x="4010024" y="2632869"/>
            <a:ext cx="711387" cy="63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A9E51F-8EB1-41AF-96E5-92A50A2D09DF}"/>
              </a:ext>
            </a:extLst>
          </p:cNvPr>
          <p:cNvCxnSpPr>
            <a:cxnSpLocks/>
            <a:stCxn id="2" idx="6"/>
            <a:endCxn id="9" idx="2"/>
          </p:cNvCxnSpPr>
          <p:nvPr/>
        </p:nvCxnSpPr>
        <p:spPr>
          <a:xfrm>
            <a:off x="4029075" y="3048665"/>
            <a:ext cx="647699" cy="3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9E6D27-EC0D-4891-8FEB-70C070A52B88}"/>
              </a:ext>
            </a:extLst>
          </p:cNvPr>
          <p:cNvCxnSpPr>
            <a:cxnSpLocks/>
            <a:stCxn id="13" idx="6"/>
            <a:endCxn id="14" idx="1"/>
          </p:cNvCxnSpPr>
          <p:nvPr/>
        </p:nvCxnSpPr>
        <p:spPr>
          <a:xfrm>
            <a:off x="4010024" y="2632869"/>
            <a:ext cx="711387" cy="110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12566F-09D4-4E5B-84AD-7B9F721C8BF9}"/>
              </a:ext>
            </a:extLst>
          </p:cNvPr>
          <p:cNvCxnSpPr>
            <a:cxnSpLocks/>
            <a:stCxn id="2" idx="6"/>
            <a:endCxn id="14" idx="1"/>
          </p:cNvCxnSpPr>
          <p:nvPr/>
        </p:nvCxnSpPr>
        <p:spPr>
          <a:xfrm>
            <a:off x="4029075" y="3048665"/>
            <a:ext cx="692336" cy="692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30EAB2-A886-4A54-B4D0-CF20CB05EDC6}"/>
              </a:ext>
            </a:extLst>
          </p:cNvPr>
          <p:cNvCxnSpPr>
            <a:cxnSpLocks/>
            <a:stCxn id="3" idx="6"/>
            <a:endCxn id="8" idx="2"/>
          </p:cNvCxnSpPr>
          <p:nvPr/>
        </p:nvCxnSpPr>
        <p:spPr>
          <a:xfrm flipV="1">
            <a:off x="4029075" y="2896265"/>
            <a:ext cx="647699"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771363-556E-48BA-82AC-01823E499972}"/>
              </a:ext>
            </a:extLst>
          </p:cNvPr>
          <p:cNvCxnSpPr>
            <a:cxnSpLocks/>
            <a:stCxn id="3" idx="6"/>
            <a:endCxn id="9" idx="2"/>
          </p:cNvCxnSpPr>
          <p:nvPr/>
        </p:nvCxnSpPr>
        <p:spPr>
          <a:xfrm flipV="1">
            <a:off x="4029075" y="3371354"/>
            <a:ext cx="647699" cy="14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FAD2AC-C7EB-4DA7-AA44-980464D2190E}"/>
              </a:ext>
            </a:extLst>
          </p:cNvPr>
          <p:cNvCxnSpPr>
            <a:cxnSpLocks/>
            <a:stCxn id="3" idx="6"/>
            <a:endCxn id="14" idx="1"/>
          </p:cNvCxnSpPr>
          <p:nvPr/>
        </p:nvCxnSpPr>
        <p:spPr>
          <a:xfrm>
            <a:off x="4029075" y="3515390"/>
            <a:ext cx="692336" cy="22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743493-9C46-4A5C-8CAD-14C086EFC295}"/>
              </a:ext>
            </a:extLst>
          </p:cNvPr>
          <p:cNvCxnSpPr>
            <a:cxnSpLocks/>
            <a:stCxn id="4" idx="6"/>
            <a:endCxn id="14" idx="2"/>
          </p:cNvCxnSpPr>
          <p:nvPr/>
        </p:nvCxnSpPr>
        <p:spPr>
          <a:xfrm flipV="1">
            <a:off x="4057650" y="3848765"/>
            <a:ext cx="619124"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C63591-881B-442E-84A4-6D897FD9DBE9}"/>
              </a:ext>
            </a:extLst>
          </p:cNvPr>
          <p:cNvCxnSpPr>
            <a:cxnSpLocks/>
            <a:stCxn id="4" idx="6"/>
            <a:endCxn id="9" idx="3"/>
          </p:cNvCxnSpPr>
          <p:nvPr/>
        </p:nvCxnSpPr>
        <p:spPr>
          <a:xfrm flipV="1">
            <a:off x="4057650" y="3479117"/>
            <a:ext cx="663761" cy="67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E90EA5-1904-47CA-8395-37C921E8A927}"/>
              </a:ext>
            </a:extLst>
          </p:cNvPr>
          <p:cNvCxnSpPr>
            <a:cxnSpLocks/>
            <a:stCxn id="4" idx="6"/>
            <a:endCxn id="8" idx="3"/>
          </p:cNvCxnSpPr>
          <p:nvPr/>
        </p:nvCxnSpPr>
        <p:spPr>
          <a:xfrm flipV="1">
            <a:off x="4057650" y="3004028"/>
            <a:ext cx="663761" cy="114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E86BF0-5DEE-440D-8F13-750A5B64B047}"/>
              </a:ext>
            </a:extLst>
          </p:cNvPr>
          <p:cNvCxnSpPr>
            <a:stCxn id="8" idx="6"/>
            <a:endCxn id="15" idx="2"/>
          </p:cNvCxnSpPr>
          <p:nvPr/>
        </p:nvCxnSpPr>
        <p:spPr>
          <a:xfrm>
            <a:off x="4981574" y="28962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E5EFD2-8977-4F98-945D-ECC303FED93C}"/>
              </a:ext>
            </a:extLst>
          </p:cNvPr>
          <p:cNvCxnSpPr/>
          <p:nvPr/>
        </p:nvCxnSpPr>
        <p:spPr>
          <a:xfrm>
            <a:off x="4981574" y="3371354"/>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6DA7C6-6FB0-4DEE-B7A2-3A21E1784BB8}"/>
              </a:ext>
            </a:extLst>
          </p:cNvPr>
          <p:cNvCxnSpPr/>
          <p:nvPr/>
        </p:nvCxnSpPr>
        <p:spPr>
          <a:xfrm>
            <a:off x="4981574" y="3848765"/>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9592B-F179-43CF-A466-0D58B175E450}"/>
              </a:ext>
            </a:extLst>
          </p:cNvPr>
          <p:cNvCxnSpPr>
            <a:cxnSpLocks/>
            <a:stCxn id="15" idx="6"/>
            <a:endCxn id="18" idx="2"/>
          </p:cNvCxnSpPr>
          <p:nvPr/>
        </p:nvCxnSpPr>
        <p:spPr>
          <a:xfrm>
            <a:off x="5800724" y="2896265"/>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3EAEC3-E76F-4669-BFB1-EEA7DE02B423}"/>
              </a:ext>
            </a:extLst>
          </p:cNvPr>
          <p:cNvCxnSpPr>
            <a:cxnSpLocks/>
            <a:stCxn id="15" idx="6"/>
            <a:endCxn id="19" idx="2"/>
          </p:cNvCxnSpPr>
          <p:nvPr/>
        </p:nvCxnSpPr>
        <p:spPr>
          <a:xfrm>
            <a:off x="5800724" y="2896265"/>
            <a:ext cx="514350" cy="70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A51F1DE-3125-4B3E-80FE-892FB9CB7153}"/>
              </a:ext>
            </a:extLst>
          </p:cNvPr>
          <p:cNvCxnSpPr>
            <a:cxnSpLocks/>
            <a:stCxn id="16" idx="6"/>
            <a:endCxn id="18" idx="2"/>
          </p:cNvCxnSpPr>
          <p:nvPr/>
        </p:nvCxnSpPr>
        <p:spPr>
          <a:xfrm flipV="1">
            <a:off x="5800724" y="3124865"/>
            <a:ext cx="514350" cy="24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B879600-2790-4FB9-A477-438F59AFD9BC}"/>
              </a:ext>
            </a:extLst>
          </p:cNvPr>
          <p:cNvCxnSpPr>
            <a:cxnSpLocks/>
            <a:stCxn id="16" idx="6"/>
            <a:endCxn id="19" idx="2"/>
          </p:cNvCxnSpPr>
          <p:nvPr/>
        </p:nvCxnSpPr>
        <p:spPr>
          <a:xfrm>
            <a:off x="5800724" y="3371354"/>
            <a:ext cx="51435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8BD9F1-4ECF-4EFB-BF03-63003A24230F}"/>
              </a:ext>
            </a:extLst>
          </p:cNvPr>
          <p:cNvCxnSpPr>
            <a:cxnSpLocks/>
            <a:stCxn id="17" idx="6"/>
            <a:endCxn id="19" idx="2"/>
          </p:cNvCxnSpPr>
          <p:nvPr/>
        </p:nvCxnSpPr>
        <p:spPr>
          <a:xfrm flipV="1">
            <a:off x="5800724" y="3599954"/>
            <a:ext cx="514350" cy="248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209DEB-29C6-44A0-8A87-5B0BD3B18700}"/>
              </a:ext>
            </a:extLst>
          </p:cNvPr>
          <p:cNvCxnSpPr>
            <a:cxnSpLocks/>
            <a:stCxn id="17" idx="6"/>
            <a:endCxn id="18" idx="2"/>
          </p:cNvCxnSpPr>
          <p:nvPr/>
        </p:nvCxnSpPr>
        <p:spPr>
          <a:xfrm flipV="1">
            <a:off x="5800724" y="3124865"/>
            <a:ext cx="5143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584807-4E44-47D8-97A3-0BD2B3448ECD}"/>
              </a:ext>
            </a:extLst>
          </p:cNvPr>
          <p:cNvCxnSpPr/>
          <p:nvPr/>
        </p:nvCxnSpPr>
        <p:spPr>
          <a:xfrm>
            <a:off x="6705600" y="312486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9C5830C-CDCE-4E61-889A-80D93614977C}"/>
              </a:ext>
            </a:extLst>
          </p:cNvPr>
          <p:cNvCxnSpPr/>
          <p:nvPr/>
        </p:nvCxnSpPr>
        <p:spPr>
          <a:xfrm>
            <a:off x="6705599" y="3609146"/>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FD38593-A2EF-46D1-9605-DAF08E08A995}"/>
              </a:ext>
            </a:extLst>
          </p:cNvPr>
          <p:cNvSpPr txBox="1"/>
          <p:nvPr/>
        </p:nvSpPr>
        <p:spPr>
          <a:xfrm>
            <a:off x="7267574" y="2973715"/>
            <a:ext cx="1381126" cy="307777"/>
          </a:xfrm>
          <a:prstGeom prst="rect">
            <a:avLst/>
          </a:prstGeom>
          <a:noFill/>
        </p:spPr>
        <p:txBody>
          <a:bodyPr wrap="square" rtlCol="0">
            <a:spAutoFit/>
          </a:bodyPr>
          <a:lstStyle/>
          <a:p>
            <a:r>
              <a:rPr lang="en-US" sz="1400" dirty="0"/>
              <a:t>1 (“auto”)</a:t>
            </a:r>
          </a:p>
        </p:txBody>
      </p:sp>
      <p:sp>
        <p:nvSpPr>
          <p:cNvPr id="84" name="TextBox 83">
            <a:extLst>
              <a:ext uri="{FF2B5EF4-FFF2-40B4-BE49-F238E27FC236}">
                <a16:creationId xmlns:a16="http://schemas.microsoft.com/office/drawing/2014/main" id="{F0C75798-1E41-4827-B271-AA869CB20957}"/>
              </a:ext>
            </a:extLst>
          </p:cNvPr>
          <p:cNvSpPr txBox="1"/>
          <p:nvPr/>
        </p:nvSpPr>
        <p:spPr>
          <a:xfrm>
            <a:off x="7248524" y="3477334"/>
            <a:ext cx="1381126" cy="307777"/>
          </a:xfrm>
          <a:prstGeom prst="rect">
            <a:avLst/>
          </a:prstGeom>
          <a:noFill/>
        </p:spPr>
        <p:txBody>
          <a:bodyPr wrap="square" rtlCol="0">
            <a:spAutoFit/>
          </a:bodyPr>
          <a:lstStyle/>
          <a:p>
            <a:r>
              <a:rPr lang="en-US" sz="1400" dirty="0"/>
              <a:t>0 (“home”)</a:t>
            </a:r>
          </a:p>
        </p:txBody>
      </p:sp>
      <p:sp>
        <p:nvSpPr>
          <p:cNvPr id="7" name="Title 6">
            <a:extLst>
              <a:ext uri="{FF2B5EF4-FFF2-40B4-BE49-F238E27FC236}">
                <a16:creationId xmlns:a16="http://schemas.microsoft.com/office/drawing/2014/main" id="{BC4CDF0C-E1DF-4AFA-BEAD-0010D0C9F0E3}"/>
              </a:ext>
            </a:extLst>
          </p:cNvPr>
          <p:cNvSpPr>
            <a:spLocks noGrp="1"/>
          </p:cNvSpPr>
          <p:nvPr>
            <p:ph type="title"/>
          </p:nvPr>
        </p:nvSpPr>
        <p:spPr/>
        <p:txBody>
          <a:bodyPr/>
          <a:lstStyle/>
          <a:p>
            <a:r>
              <a:rPr lang="en-US" dirty="0"/>
              <a:t>Example Neural Network Architecture</a:t>
            </a:r>
          </a:p>
        </p:txBody>
      </p:sp>
      <p:sp>
        <p:nvSpPr>
          <p:cNvPr id="10" name="TextBox 9">
            <a:extLst>
              <a:ext uri="{FF2B5EF4-FFF2-40B4-BE49-F238E27FC236}">
                <a16:creationId xmlns:a16="http://schemas.microsoft.com/office/drawing/2014/main" id="{8A6E2C46-3C62-4530-9DB7-4DB36861ECE5}"/>
              </a:ext>
            </a:extLst>
          </p:cNvPr>
          <p:cNvSpPr txBox="1"/>
          <p:nvPr/>
        </p:nvSpPr>
        <p:spPr>
          <a:xfrm>
            <a:off x="2711302" y="1077616"/>
            <a:ext cx="5768163" cy="369332"/>
          </a:xfrm>
          <a:prstGeom prst="rect">
            <a:avLst/>
          </a:prstGeom>
          <a:noFill/>
        </p:spPr>
        <p:txBody>
          <a:bodyPr wrap="square" rtlCol="0">
            <a:spAutoFit/>
          </a:bodyPr>
          <a:lstStyle/>
          <a:p>
            <a:r>
              <a:rPr lang="en-US" i="1" dirty="0"/>
              <a:t>Classify claim text as home or auto.</a:t>
            </a:r>
          </a:p>
        </p:txBody>
      </p:sp>
    </p:spTree>
    <p:extLst>
      <p:ext uri="{BB962C8B-B14F-4D97-AF65-F5344CB8AC3E}">
        <p14:creationId xmlns:p14="http://schemas.microsoft.com/office/powerpoint/2010/main" val="139198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3</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normAutofit/>
          </a:bodyPr>
          <a:lstStyle/>
          <a:p>
            <a:r>
              <a:rPr lang="en-US" dirty="0"/>
              <a:t>Login to your </a:t>
            </a:r>
            <a:r>
              <a:rPr lang="en-US" dirty="0">
                <a:solidFill>
                  <a:srgbClr val="F5982E"/>
                </a:solidFill>
              </a:rPr>
              <a:t>Azure subscription</a:t>
            </a:r>
            <a:endParaRPr lang="en-US" dirty="0"/>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03 Deep Learning with Text</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how to use neural networks for classifying text data.</a:t>
            </a:r>
          </a:p>
          <a:p>
            <a:r>
              <a:rPr lang="en-US" dirty="0"/>
              <a:t>Duration: 90 minutes</a:t>
            </a:r>
          </a:p>
        </p:txBody>
      </p:sp>
    </p:spTree>
    <p:extLst>
      <p:ext uri="{BB962C8B-B14F-4D97-AF65-F5344CB8AC3E}">
        <p14:creationId xmlns:p14="http://schemas.microsoft.com/office/powerpoint/2010/main" val="3542797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3DE9FDA-DE61-4082-93DC-E482F898C08E}"/>
              </a:ext>
            </a:extLst>
          </p:cNvPr>
          <p:cNvSpPr>
            <a:spLocks noGrp="1"/>
          </p:cNvSpPr>
          <p:nvPr>
            <p:ph type="pic" idx="1"/>
          </p:nvPr>
        </p:nvSpPr>
        <p:spPr/>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a:bodyPr>
          <a:lstStyle/>
          <a:p>
            <a:r>
              <a:rPr lang="en-US" dirty="0"/>
              <a:t>Concept: Convolutional Neural Network (CNN)</a:t>
            </a:r>
          </a:p>
        </p:txBody>
      </p:sp>
      <p:sp>
        <p:nvSpPr>
          <p:cNvPr id="7" name="Text Placeholder 6">
            <a:extLst>
              <a:ext uri="{FF2B5EF4-FFF2-40B4-BE49-F238E27FC236}">
                <a16:creationId xmlns:a16="http://schemas.microsoft.com/office/drawing/2014/main" id="{7D017B24-C3D6-4774-A40E-DA2F0E3A39EB}"/>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2"/>
            <a:srcRect l="9707" t="44399" r="61249" b="24418"/>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4</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Login to your </a:t>
            </a:r>
            <a:r>
              <a:rPr lang="en-US" dirty="0">
                <a:solidFill>
                  <a:srgbClr val="F5982E"/>
                </a:solidFill>
              </a:rPr>
              <a:t>Azure subscription</a:t>
            </a:r>
          </a:p>
          <a:p>
            <a:r>
              <a:rPr lang="en-US" dirty="0"/>
              <a:t>Open your </a:t>
            </a:r>
            <a:r>
              <a:rPr lang="en-US" dirty="0">
                <a:solidFill>
                  <a:srgbClr val="F5982E"/>
                </a:solidFill>
              </a:rPr>
              <a:t>Azure Databricks Workspace</a:t>
            </a:r>
          </a:p>
          <a:p>
            <a:r>
              <a:rPr lang="en-US" dirty="0"/>
              <a:t>In your Workspace open</a:t>
            </a:r>
            <a:br>
              <a:rPr lang="en-US" dirty="0"/>
            </a:br>
            <a:r>
              <a:rPr lang="en-US" dirty="0">
                <a:solidFill>
                  <a:srgbClr val="F5982E"/>
                </a:solidFill>
              </a:rPr>
              <a:t>02 Deep Learning</a:t>
            </a:r>
          </a:p>
          <a:p>
            <a:r>
              <a:rPr lang="en-US" dirty="0"/>
              <a:t>Complete these notebooks:</a:t>
            </a:r>
          </a:p>
          <a:p>
            <a:pPr lvl="1"/>
            <a:r>
              <a:rPr lang="en-US" dirty="0">
                <a:solidFill>
                  <a:srgbClr val="F5982E"/>
                </a:solidFill>
              </a:rPr>
              <a:t>04 Image classification with Azure Databricks</a:t>
            </a:r>
            <a:endParaRPr lang="en-US" dirty="0"/>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Learn about more advanced neural network topics including convolutional neural networks (CNN) and autoencoders while building a model that supports search by image. </a:t>
            </a:r>
          </a:p>
          <a:p>
            <a:r>
              <a:rPr lang="en-US" dirty="0"/>
              <a:t>Duration: 120 minutes</a:t>
            </a:r>
          </a:p>
        </p:txBody>
      </p:sp>
    </p:spTree>
    <p:extLst>
      <p:ext uri="{BB962C8B-B14F-4D97-AF65-F5344CB8AC3E}">
        <p14:creationId xmlns:p14="http://schemas.microsoft.com/office/powerpoint/2010/main" val="389086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44F590-7FC6-4B69-A61A-14153899FBE7}"/>
              </a:ext>
            </a:extLst>
          </p:cNvPr>
          <p:cNvGrpSpPr/>
          <p:nvPr/>
        </p:nvGrpSpPr>
        <p:grpSpPr>
          <a:xfrm>
            <a:off x="3493989" y="5155782"/>
            <a:ext cx="1740170" cy="892921"/>
            <a:chOff x="3493989" y="5155782"/>
            <a:chExt cx="1740170" cy="892921"/>
          </a:xfrm>
        </p:grpSpPr>
        <p:sp>
          <p:nvSpPr>
            <p:cNvPr id="36" name="Freeform 40">
              <a:extLst>
                <a:ext uri="{FF2B5EF4-FFF2-40B4-BE49-F238E27FC236}">
                  <a16:creationId xmlns:a16="http://schemas.microsoft.com/office/drawing/2014/main" id="{70F95FD5-367D-41A9-8944-4B4CB4F1B359}"/>
                </a:ext>
              </a:extLst>
            </p:cNvPr>
            <p:cNvSpPr>
              <a:spLocks/>
            </p:cNvSpPr>
            <p:nvPr/>
          </p:nvSpPr>
          <p:spPr bwMode="auto">
            <a:xfrm>
              <a:off x="4177437" y="5155782"/>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2" name="Rounded Rectangle 46">
              <a:extLst>
                <a:ext uri="{FF2B5EF4-FFF2-40B4-BE49-F238E27FC236}">
                  <a16:creationId xmlns:a16="http://schemas.microsoft.com/office/drawing/2014/main" id="{3CC29D87-1CB1-4CD3-A033-0888F8D69A36}"/>
                </a:ext>
              </a:extLst>
            </p:cNvPr>
            <p:cNvSpPr/>
            <p:nvPr/>
          </p:nvSpPr>
          <p:spPr>
            <a:xfrm>
              <a:off x="3493989" y="5506970"/>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4308953"/>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a:t>
            </a:r>
            <a:r>
              <a:rPr lang="en-US" i="1" dirty="0"/>
              <a:t>not</a:t>
            </a:r>
            <a:r>
              <a:rPr lang="en-US" dirty="0"/>
              <a:t> to learn deep learning</a:t>
            </a:r>
          </a:p>
        </p:txBody>
      </p:sp>
      <p:grpSp>
        <p:nvGrpSpPr>
          <p:cNvPr id="44" name="Group 43">
            <a:extLst>
              <a:ext uri="{FF2B5EF4-FFF2-40B4-BE49-F238E27FC236}">
                <a16:creationId xmlns:a16="http://schemas.microsoft.com/office/drawing/2014/main" id="{994622CA-70C0-490F-8AD9-BB357A552ECB}"/>
              </a:ext>
            </a:extLst>
          </p:cNvPr>
          <p:cNvGrpSpPr/>
          <p:nvPr/>
        </p:nvGrpSpPr>
        <p:grpSpPr>
          <a:xfrm>
            <a:off x="3493989" y="3460521"/>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2612089"/>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1763657"/>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What’s the problem?</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Most materials follow this approach:</a:t>
            </a:r>
          </a:p>
        </p:txBody>
      </p:sp>
      <p:sp>
        <p:nvSpPr>
          <p:cNvPr id="39" name="TextBox 38">
            <a:extLst>
              <a:ext uri="{FF2B5EF4-FFF2-40B4-BE49-F238E27FC236}">
                <a16:creationId xmlns:a16="http://schemas.microsoft.com/office/drawing/2014/main" id="{D21744AB-A420-46C6-997A-4B4FD5DE869B}"/>
              </a:ext>
            </a:extLst>
          </p:cNvPr>
          <p:cNvSpPr txBox="1"/>
          <p:nvPr/>
        </p:nvSpPr>
        <p:spPr>
          <a:xfrm>
            <a:off x="6197600" y="1247534"/>
            <a:ext cx="1963405" cy="523220"/>
          </a:xfrm>
          <a:prstGeom prst="rect">
            <a:avLst/>
          </a:prstGeom>
          <a:noFill/>
        </p:spPr>
        <p:txBody>
          <a:bodyPr wrap="square" rtlCol="0">
            <a:spAutoFit/>
          </a:bodyPr>
          <a:lstStyle/>
          <a:p>
            <a:r>
              <a:rPr lang="en-US" sz="1400" dirty="0">
                <a:solidFill>
                  <a:schemeClr val="accent1"/>
                </a:solidFill>
              </a:rPr>
              <a:t>Not usually relevant to your code</a:t>
            </a:r>
          </a:p>
        </p:txBody>
      </p:sp>
      <p:sp>
        <p:nvSpPr>
          <p:cNvPr id="40" name="TextBox 39">
            <a:extLst>
              <a:ext uri="{FF2B5EF4-FFF2-40B4-BE49-F238E27FC236}">
                <a16:creationId xmlns:a16="http://schemas.microsoft.com/office/drawing/2014/main" id="{9BC853FD-742F-45D8-BD69-3BD8388C6548}"/>
              </a:ext>
            </a:extLst>
          </p:cNvPr>
          <p:cNvSpPr txBox="1"/>
          <p:nvPr/>
        </p:nvSpPr>
        <p:spPr>
          <a:xfrm>
            <a:off x="6197600" y="2985102"/>
            <a:ext cx="1963405" cy="523220"/>
          </a:xfrm>
          <a:prstGeom prst="rect">
            <a:avLst/>
          </a:prstGeom>
          <a:noFill/>
        </p:spPr>
        <p:txBody>
          <a:bodyPr wrap="square" rtlCol="0">
            <a:spAutoFit/>
          </a:bodyPr>
          <a:lstStyle/>
          <a:p>
            <a:r>
              <a:rPr lang="en-US" sz="1400" dirty="0">
                <a:solidFill>
                  <a:schemeClr val="accent1"/>
                </a:solidFill>
              </a:rPr>
              <a:t>Takes extra time and effort to understand</a:t>
            </a:r>
          </a:p>
        </p:txBody>
      </p:sp>
      <p:sp>
        <p:nvSpPr>
          <p:cNvPr id="41" name="TextBox 40">
            <a:extLst>
              <a:ext uri="{FF2B5EF4-FFF2-40B4-BE49-F238E27FC236}">
                <a16:creationId xmlns:a16="http://schemas.microsoft.com/office/drawing/2014/main" id="{9F6A712F-25EE-4DC5-A744-E96A81C9DBB8}"/>
              </a:ext>
            </a:extLst>
          </p:cNvPr>
          <p:cNvSpPr txBox="1"/>
          <p:nvPr/>
        </p:nvSpPr>
        <p:spPr>
          <a:xfrm>
            <a:off x="6197600" y="5516226"/>
            <a:ext cx="1963405" cy="738664"/>
          </a:xfrm>
          <a:prstGeom prst="rect">
            <a:avLst/>
          </a:prstGeom>
          <a:noFill/>
        </p:spPr>
        <p:txBody>
          <a:bodyPr wrap="square" rtlCol="0">
            <a:spAutoFit/>
          </a:bodyPr>
          <a:lstStyle/>
          <a:p>
            <a:r>
              <a:rPr lang="en-US" sz="1400" dirty="0">
                <a:solidFill>
                  <a:schemeClr val="accent1"/>
                </a:solidFill>
              </a:rPr>
              <a:t>Only to discover that in practice nobody does it that way!</a:t>
            </a:r>
          </a:p>
        </p:txBody>
      </p:sp>
      <p:sp>
        <p:nvSpPr>
          <p:cNvPr id="8" name="Rounded Rectangle 40">
            <a:extLst>
              <a:ext uri="{FF2B5EF4-FFF2-40B4-BE49-F238E27FC236}">
                <a16:creationId xmlns:a16="http://schemas.microsoft.com/office/drawing/2014/main" id="{A23C334B-CDC7-4CF4-B4A1-AFB1CD7FAC2E}"/>
              </a:ext>
            </a:extLst>
          </p:cNvPr>
          <p:cNvSpPr/>
          <p:nvPr/>
        </p:nvSpPr>
        <p:spPr>
          <a:xfrm>
            <a:off x="3493989" y="1264808"/>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TextBox 46">
            <a:extLst>
              <a:ext uri="{FF2B5EF4-FFF2-40B4-BE49-F238E27FC236}">
                <a16:creationId xmlns:a16="http://schemas.microsoft.com/office/drawing/2014/main" id="{2945DEAE-C933-408C-8CA6-3FACBCA7BAB6}"/>
              </a:ext>
            </a:extLst>
          </p:cNvPr>
          <p:cNvSpPr txBox="1"/>
          <p:nvPr/>
        </p:nvSpPr>
        <p:spPr>
          <a:xfrm>
            <a:off x="6197600" y="2160660"/>
            <a:ext cx="1963405" cy="307777"/>
          </a:xfrm>
          <a:prstGeom prst="rect">
            <a:avLst/>
          </a:prstGeom>
          <a:noFill/>
        </p:spPr>
        <p:txBody>
          <a:bodyPr wrap="square" rtlCol="0">
            <a:spAutoFit/>
          </a:bodyPr>
          <a:lstStyle/>
          <a:p>
            <a:r>
              <a:rPr lang="en-US" sz="1400" dirty="0">
                <a:solidFill>
                  <a:schemeClr val="accent1"/>
                </a:solidFill>
              </a:rPr>
              <a:t>Can be overwhelming</a:t>
            </a:r>
          </a:p>
        </p:txBody>
      </p:sp>
    </p:spTree>
    <p:extLst>
      <p:ext uri="{BB962C8B-B14F-4D97-AF65-F5344CB8AC3E}">
        <p14:creationId xmlns:p14="http://schemas.microsoft.com/office/powerpoint/2010/main" val="16221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8"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lstStyle/>
          <a:p>
            <a:r>
              <a:rPr lang="en-US" dirty="0"/>
              <a:t>Concept: Recurrent Neural Network (RNN)</a:t>
            </a:r>
          </a:p>
        </p:txBody>
      </p:sp>
      <p:sp>
        <p:nvSpPr>
          <p:cNvPr id="4" name="Picture Placeholder 3">
            <a:extLst>
              <a:ext uri="{FF2B5EF4-FFF2-40B4-BE49-F238E27FC236}">
                <a16:creationId xmlns:a16="http://schemas.microsoft.com/office/drawing/2014/main" id="{1068FBA1-2306-4A0E-89FD-02B2B0650F40}"/>
              </a:ext>
            </a:extLst>
          </p:cNvPr>
          <p:cNvSpPr>
            <a:spLocks noGrp="1"/>
          </p:cNvSpPr>
          <p:nvPr>
            <p:ph type="pic" idx="1"/>
          </p:nvPr>
        </p:nvSpPr>
        <p:spPr/>
      </p:sp>
      <p:sp>
        <p:nvSpPr>
          <p:cNvPr id="5" name="Text Placeholder 4">
            <a:extLst>
              <a:ext uri="{FF2B5EF4-FFF2-40B4-BE49-F238E27FC236}">
                <a16:creationId xmlns:a16="http://schemas.microsoft.com/office/drawing/2014/main" id="{05F4441A-B101-4A62-8DAD-871C387D0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Process sequences one set at a time, maintaining state (a vector or set of vectors).</a:t>
            </a:r>
          </a:p>
          <a:p>
            <a:pPr marL="285750" indent="-285750">
              <a:buFont typeface="Arial" panose="020B0604020202020204" pitchFamily="34" charset="0"/>
              <a:buChar char="•"/>
            </a:pPr>
            <a:r>
              <a:rPr lang="en-US" dirty="0"/>
              <a:t>Think each unit has a nest a for loop.</a:t>
            </a:r>
          </a:p>
          <a:p>
            <a:pPr marL="285750" indent="-285750">
              <a:buFont typeface="Arial" panose="020B0604020202020204" pitchFamily="34" charset="0"/>
              <a:buChar char="•"/>
            </a:pPr>
            <a:r>
              <a:rPr lang="en-US" dirty="0"/>
              <a:t>Used with sequences where data is not temporally invariant (e.g., most recent data more important than older data)</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Time series data</a:t>
            </a:r>
          </a:p>
          <a:p>
            <a:pPr marL="742950" lvl="1" indent="-285750">
              <a:buFont typeface="Arial" panose="020B0604020202020204" pitchFamily="34" charset="0"/>
              <a:buChar char="•"/>
            </a:pPr>
            <a:r>
              <a:rPr lang="en-US" dirty="0"/>
              <a:t>Sequences of data</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Forecasting on time series data</a:t>
            </a:r>
          </a:p>
          <a:p>
            <a:pPr marL="742950" lvl="1" indent="-285750">
              <a:buFont typeface="Arial" panose="020B0604020202020204" pitchFamily="34" charset="0"/>
              <a:buChar char="•"/>
            </a:pPr>
            <a:r>
              <a:rPr lang="en-US" dirty="0"/>
              <a:t>Natural Language Processing (text)</a:t>
            </a:r>
          </a:p>
          <a:p>
            <a:endParaRPr lang="en-US" dirty="0"/>
          </a:p>
        </p:txBody>
      </p:sp>
      <p:grpSp>
        <p:nvGrpSpPr>
          <p:cNvPr id="6" name="Group 5">
            <a:extLst>
              <a:ext uri="{FF2B5EF4-FFF2-40B4-BE49-F238E27FC236}">
                <a16:creationId xmlns:a16="http://schemas.microsoft.com/office/drawing/2014/main" id="{7EE7B0F0-C0B7-4344-B3A6-27C66FEBD8C0}"/>
              </a:ext>
            </a:extLst>
          </p:cNvPr>
          <p:cNvGrpSpPr/>
          <p:nvPr/>
        </p:nvGrpSpPr>
        <p:grpSpPr>
          <a:xfrm>
            <a:off x="6346919" y="1067673"/>
            <a:ext cx="3553427" cy="4556949"/>
            <a:chOff x="2033485" y="3271923"/>
            <a:chExt cx="1859465" cy="2384596"/>
          </a:xfrm>
        </p:grpSpPr>
        <p:grpSp>
          <p:nvGrpSpPr>
            <p:cNvPr id="7" name="Group 6">
              <a:extLst>
                <a:ext uri="{FF2B5EF4-FFF2-40B4-BE49-F238E27FC236}">
                  <a16:creationId xmlns:a16="http://schemas.microsoft.com/office/drawing/2014/main" id="{425FB976-754A-4E8F-A0E7-B9A6B269A625}"/>
                </a:ext>
              </a:extLst>
            </p:cNvPr>
            <p:cNvGrpSpPr/>
            <p:nvPr/>
          </p:nvGrpSpPr>
          <p:grpSpPr>
            <a:xfrm>
              <a:off x="2033485" y="3271923"/>
              <a:ext cx="1848962" cy="521502"/>
              <a:chOff x="3347720" y="3632200"/>
              <a:chExt cx="1188720" cy="335280"/>
            </a:xfrm>
          </p:grpSpPr>
          <p:sp>
            <p:nvSpPr>
              <p:cNvPr id="23" name="Rectangle 22">
                <a:extLst>
                  <a:ext uri="{FF2B5EF4-FFF2-40B4-BE49-F238E27FC236}">
                    <a16:creationId xmlns:a16="http://schemas.microsoft.com/office/drawing/2014/main" id="{D810671B-9D9C-436F-8926-FBE5A1B6011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0E758-0E47-40D3-A926-A417BC34A313}"/>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5A3077-5698-40BB-98B3-C41275EB9332}"/>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48105F-5332-49AB-8FB6-D620E407C899}"/>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D3895EB-BE05-408D-A8AE-A2451D868C29}"/>
                </a:ext>
              </a:extLst>
            </p:cNvPr>
            <p:cNvGrpSpPr/>
            <p:nvPr/>
          </p:nvGrpSpPr>
          <p:grpSpPr>
            <a:xfrm>
              <a:off x="2033485" y="4222167"/>
              <a:ext cx="1848962" cy="521502"/>
              <a:chOff x="3347720" y="3632200"/>
              <a:chExt cx="1188720" cy="335280"/>
            </a:xfrm>
          </p:grpSpPr>
          <p:sp>
            <p:nvSpPr>
              <p:cNvPr id="20" name="Rectangle 19">
                <a:extLst>
                  <a:ext uri="{FF2B5EF4-FFF2-40B4-BE49-F238E27FC236}">
                    <a16:creationId xmlns:a16="http://schemas.microsoft.com/office/drawing/2014/main" id="{DAAAC33F-A66C-49FA-9F71-5D1DE19AD62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213B0D-CFFB-41E1-9213-6468F451F1CF}"/>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429205-87C8-4804-97CC-CEE7048DA08D}"/>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F0B8D07-7A0C-410E-A471-A2563220B716}"/>
                </a:ext>
              </a:extLst>
            </p:cNvPr>
            <p:cNvGrpSpPr/>
            <p:nvPr/>
          </p:nvGrpSpPr>
          <p:grpSpPr>
            <a:xfrm>
              <a:off x="2043988" y="5135017"/>
              <a:ext cx="1848962" cy="521502"/>
              <a:chOff x="3347720" y="3632200"/>
              <a:chExt cx="1188720" cy="335280"/>
            </a:xfrm>
          </p:grpSpPr>
          <p:sp>
            <p:nvSpPr>
              <p:cNvPr id="18" name="Rectangle 17">
                <a:extLst>
                  <a:ext uri="{FF2B5EF4-FFF2-40B4-BE49-F238E27FC236}">
                    <a16:creationId xmlns:a16="http://schemas.microsoft.com/office/drawing/2014/main" id="{5BCF447F-19A9-4AE6-837C-CBEA74C37ACD}"/>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573A63-2377-4167-B0CA-6CF68ECC3F30}"/>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97CED54-944B-48F5-B7FE-0AB2E4C57B01}"/>
                </a:ext>
              </a:extLst>
            </p:cNvPr>
            <p:cNvCxnSpPr>
              <a:stCxn id="24" idx="2"/>
              <a:endCxn id="21"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D19B6F-5B0E-471D-8AEA-D26AF7C1E12E}"/>
                </a:ext>
              </a:extLst>
            </p:cNvPr>
            <p:cNvCxnSpPr>
              <a:cxnSpLocks/>
              <a:stCxn id="24" idx="2"/>
              <a:endCxn id="22"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4D04-003C-40B0-B4EA-BC3E63573C51}"/>
                </a:ext>
              </a:extLst>
            </p:cNvPr>
            <p:cNvCxnSpPr>
              <a:cxnSpLocks/>
              <a:stCxn id="25" idx="2"/>
              <a:endCxn id="22"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A73534-4539-48D9-82A3-E9ADCD7B2BDA}"/>
                </a:ext>
              </a:extLst>
            </p:cNvPr>
            <p:cNvCxnSpPr>
              <a:cxnSpLocks/>
              <a:stCxn id="25" idx="2"/>
              <a:endCxn id="21"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A8F70B-DA53-4088-B1DA-1772539C702D}"/>
                </a:ext>
              </a:extLst>
            </p:cNvPr>
            <p:cNvCxnSpPr>
              <a:cxnSpLocks/>
              <a:stCxn id="26" idx="2"/>
              <a:endCxn id="22"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9BD8F7-AF1C-42BE-A733-44E9839B04DE}"/>
                </a:ext>
              </a:extLst>
            </p:cNvPr>
            <p:cNvCxnSpPr>
              <a:cxnSpLocks/>
              <a:stCxn id="26" idx="2"/>
              <a:endCxn id="21"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DEBF52-31CE-4723-A76C-077767E5C29A}"/>
                </a:ext>
              </a:extLst>
            </p:cNvPr>
            <p:cNvCxnSpPr>
              <a:cxnSpLocks/>
              <a:stCxn id="21" idx="2"/>
              <a:endCxn id="19"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141890-C2F5-45DF-A7C9-66DAF65D1207}"/>
                </a:ext>
              </a:extLst>
            </p:cNvPr>
            <p:cNvCxnSpPr>
              <a:cxnSpLocks/>
              <a:stCxn id="22" idx="2"/>
              <a:endCxn id="19"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C13D8151-5EA2-4943-8A65-9BE8043F6C42}"/>
              </a:ext>
            </a:extLst>
          </p:cNvPr>
          <p:cNvCxnSpPr>
            <a:stCxn id="26" idx="3"/>
            <a:endCxn id="26" idx="0"/>
          </p:cNvCxnSpPr>
          <p:nvPr/>
        </p:nvCxnSpPr>
        <p:spPr>
          <a:xfrm flipH="1" flipV="1">
            <a:off x="9140384"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704F3F-F33E-4EDE-93AF-934BCA6C0B4E}"/>
              </a:ext>
            </a:extLst>
          </p:cNvPr>
          <p:cNvCxnSpPr>
            <a:cxnSpLocks/>
            <a:stCxn id="25" idx="3"/>
            <a:endCxn id="25" idx="0"/>
          </p:cNvCxnSpPr>
          <p:nvPr/>
        </p:nvCxnSpPr>
        <p:spPr>
          <a:xfrm flipH="1" flipV="1">
            <a:off x="8090947"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3777E66-8F73-4CE8-9644-9CB6CD0692D2}"/>
              </a:ext>
            </a:extLst>
          </p:cNvPr>
          <p:cNvCxnSpPr>
            <a:cxnSpLocks/>
            <a:stCxn id="24" idx="3"/>
            <a:endCxn id="24" idx="0"/>
          </p:cNvCxnSpPr>
          <p:nvPr/>
        </p:nvCxnSpPr>
        <p:spPr>
          <a:xfrm flipH="1" flipV="1">
            <a:off x="7041510" y="1236131"/>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823FF1D-5410-4C93-9A5C-BE21FC530F71}"/>
              </a:ext>
            </a:extLst>
          </p:cNvPr>
          <p:cNvCxnSpPr>
            <a:cxnSpLocks/>
            <a:stCxn id="21" idx="3"/>
            <a:endCxn id="21" idx="0"/>
          </p:cNvCxnSpPr>
          <p:nvPr/>
        </p:nvCxnSpPr>
        <p:spPr>
          <a:xfrm flipH="1" flipV="1">
            <a:off x="7682818"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C60AA83-5D6E-4FDB-9800-219CCB26075B}"/>
              </a:ext>
            </a:extLst>
          </p:cNvPr>
          <p:cNvCxnSpPr>
            <a:cxnSpLocks/>
            <a:stCxn id="22" idx="3"/>
            <a:endCxn id="22" idx="0"/>
          </p:cNvCxnSpPr>
          <p:nvPr/>
        </p:nvCxnSpPr>
        <p:spPr>
          <a:xfrm flipH="1" flipV="1">
            <a:off x="8651769" y="3052042"/>
            <a:ext cx="317096" cy="323466"/>
          </a:xfrm>
          <a:prstGeom prst="bentConnector4">
            <a:avLst>
              <a:gd name="adj1" fmla="val -72092"/>
              <a:gd name="adj2" fmla="val 17067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507DB1A-F15C-4E77-9806-089BE349FF91}"/>
              </a:ext>
            </a:extLst>
          </p:cNvPr>
          <p:cNvSpPr txBox="1"/>
          <p:nvPr/>
        </p:nvSpPr>
        <p:spPr>
          <a:xfrm>
            <a:off x="9971307" y="1257300"/>
            <a:ext cx="1642730" cy="646331"/>
          </a:xfrm>
          <a:prstGeom prst="rect">
            <a:avLst/>
          </a:prstGeom>
          <a:noFill/>
        </p:spPr>
        <p:txBody>
          <a:bodyPr wrap="square" rtlCol="0">
            <a:spAutoFit/>
          </a:bodyPr>
          <a:lstStyle/>
          <a:p>
            <a:r>
              <a:rPr lang="en-US" dirty="0"/>
              <a:t>Recurrent Layer</a:t>
            </a:r>
          </a:p>
        </p:txBody>
      </p:sp>
      <p:sp>
        <p:nvSpPr>
          <p:cNvPr id="42" name="TextBox 41">
            <a:extLst>
              <a:ext uri="{FF2B5EF4-FFF2-40B4-BE49-F238E27FC236}">
                <a16:creationId xmlns:a16="http://schemas.microsoft.com/office/drawing/2014/main" id="{31D23AED-3C91-4269-B1AE-4E7FA0F59896}"/>
              </a:ext>
            </a:extLst>
          </p:cNvPr>
          <p:cNvSpPr txBox="1"/>
          <p:nvPr/>
        </p:nvSpPr>
        <p:spPr>
          <a:xfrm>
            <a:off x="9998794" y="3042953"/>
            <a:ext cx="1642730" cy="646331"/>
          </a:xfrm>
          <a:prstGeom prst="rect">
            <a:avLst/>
          </a:prstGeom>
          <a:noFill/>
        </p:spPr>
        <p:txBody>
          <a:bodyPr wrap="square" rtlCol="0">
            <a:spAutoFit/>
          </a:bodyPr>
          <a:lstStyle/>
          <a:p>
            <a:r>
              <a:rPr lang="en-US" dirty="0"/>
              <a:t>Recurrent Layer</a:t>
            </a:r>
          </a:p>
        </p:txBody>
      </p:sp>
      <p:sp>
        <p:nvSpPr>
          <p:cNvPr id="43" name="TextBox 42">
            <a:extLst>
              <a:ext uri="{FF2B5EF4-FFF2-40B4-BE49-F238E27FC236}">
                <a16:creationId xmlns:a16="http://schemas.microsoft.com/office/drawing/2014/main" id="{21D0BC4C-6FC1-4698-9DAD-EE184DA155EF}"/>
              </a:ext>
            </a:extLst>
          </p:cNvPr>
          <p:cNvSpPr txBox="1"/>
          <p:nvPr/>
        </p:nvSpPr>
        <p:spPr>
          <a:xfrm>
            <a:off x="9971307" y="493529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9065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9C06-7AD1-4E59-90C1-5607459833E2}"/>
              </a:ext>
            </a:extLst>
          </p:cNvPr>
          <p:cNvSpPr>
            <a:spLocks noGrp="1"/>
          </p:cNvSpPr>
          <p:nvPr>
            <p:ph type="title"/>
          </p:nvPr>
        </p:nvSpPr>
        <p:spPr/>
        <p:txBody>
          <a:bodyPr/>
          <a:lstStyle/>
          <a:p>
            <a:r>
              <a:rPr lang="en-US" dirty="0"/>
              <a:t>Lab 5</a:t>
            </a:r>
          </a:p>
        </p:txBody>
      </p:sp>
      <p:sp>
        <p:nvSpPr>
          <p:cNvPr id="4" name="Content Placeholder 3">
            <a:extLst>
              <a:ext uri="{FF2B5EF4-FFF2-40B4-BE49-F238E27FC236}">
                <a16:creationId xmlns:a16="http://schemas.microsoft.com/office/drawing/2014/main" id="{3926235E-899A-41EE-81FC-4F083F718449}"/>
              </a:ext>
            </a:extLst>
          </p:cNvPr>
          <p:cNvSpPr>
            <a:spLocks noGrp="1"/>
          </p:cNvSpPr>
          <p:nvPr>
            <p:ph idx="1"/>
          </p:nvPr>
        </p:nvSpPr>
        <p:spPr/>
        <p:txBody>
          <a:bodyPr/>
          <a:lstStyle/>
          <a:p>
            <a:r>
              <a:rPr lang="en-US" dirty="0"/>
              <a:t>Predicting battery life-cycles from historical data</a:t>
            </a:r>
          </a:p>
          <a:p>
            <a:endParaRPr lang="en-US" dirty="0"/>
          </a:p>
        </p:txBody>
      </p:sp>
      <p:sp>
        <p:nvSpPr>
          <p:cNvPr id="5" name="Text Placeholder 4">
            <a:extLst>
              <a:ext uri="{FF2B5EF4-FFF2-40B4-BE49-F238E27FC236}">
                <a16:creationId xmlns:a16="http://schemas.microsoft.com/office/drawing/2014/main" id="{D8E3D5BB-17DF-4E5D-AC07-EB8075C453F5}"/>
              </a:ext>
            </a:extLst>
          </p:cNvPr>
          <p:cNvSpPr>
            <a:spLocks noGrp="1"/>
          </p:cNvSpPr>
          <p:nvPr>
            <p:ph type="body" sz="half" idx="2"/>
          </p:nvPr>
        </p:nvSpPr>
        <p:spPr/>
        <p:txBody>
          <a:bodyPr/>
          <a:lstStyle/>
          <a:p>
            <a:r>
              <a:rPr lang="en-US" dirty="0"/>
              <a:t>Handling time series data with RNNs using </a:t>
            </a:r>
            <a:r>
              <a:rPr lang="en-US" dirty="0" err="1"/>
              <a:t>PyTorch</a:t>
            </a:r>
            <a:endParaRPr lang="en-US" dirty="0"/>
          </a:p>
          <a:p>
            <a:r>
              <a:rPr lang="en-US" dirty="0"/>
              <a:t>Duration: 30 minutes</a:t>
            </a:r>
          </a:p>
        </p:txBody>
      </p:sp>
    </p:spTree>
    <p:extLst>
      <p:ext uri="{BB962C8B-B14F-4D97-AF65-F5344CB8AC3E}">
        <p14:creationId xmlns:p14="http://schemas.microsoft.com/office/powerpoint/2010/main" val="10515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CB4B-61F0-4085-A494-E347DD2EA109}"/>
              </a:ext>
            </a:extLst>
          </p:cNvPr>
          <p:cNvSpPr>
            <a:spLocks noGrp="1"/>
          </p:cNvSpPr>
          <p:nvPr>
            <p:ph type="title"/>
          </p:nvPr>
        </p:nvSpPr>
        <p:spPr/>
        <p:txBody>
          <a:bodyPr/>
          <a:lstStyle/>
          <a:p>
            <a:r>
              <a:rPr lang="en-US" dirty="0"/>
              <a:t>What about ML.NET?</a:t>
            </a:r>
          </a:p>
        </p:txBody>
      </p:sp>
      <p:sp>
        <p:nvSpPr>
          <p:cNvPr id="3" name="Content Placeholder 2">
            <a:extLst>
              <a:ext uri="{FF2B5EF4-FFF2-40B4-BE49-F238E27FC236}">
                <a16:creationId xmlns:a16="http://schemas.microsoft.com/office/drawing/2014/main" id="{4AB80A6A-B95B-43AB-A246-3AF6A8FA423F}"/>
              </a:ext>
            </a:extLst>
          </p:cNvPr>
          <p:cNvSpPr>
            <a:spLocks noGrp="1"/>
          </p:cNvSpPr>
          <p:nvPr>
            <p:ph idx="1"/>
          </p:nvPr>
        </p:nvSpPr>
        <p:spPr/>
        <p:txBody>
          <a:bodyPr/>
          <a:lstStyle/>
          <a:p>
            <a:r>
              <a:rPr lang="en-US" dirty="0"/>
              <a:t>ML.NET provides some data prep and pipeline capabilities</a:t>
            </a:r>
          </a:p>
          <a:p>
            <a:pPr lvl="1"/>
            <a:r>
              <a:rPr lang="en-US" dirty="0"/>
              <a:t>Experience integrated with Visual Studio</a:t>
            </a:r>
          </a:p>
          <a:p>
            <a:r>
              <a:rPr lang="en-US" dirty="0"/>
              <a:t>For machine learning, ML.NET supports:</a:t>
            </a:r>
          </a:p>
          <a:p>
            <a:pPr lvl="1"/>
            <a:r>
              <a:rPr lang="en-US" dirty="0"/>
              <a:t>Training &amp; scoring</a:t>
            </a:r>
          </a:p>
          <a:p>
            <a:pPr lvl="1"/>
            <a:r>
              <a:rPr lang="en-US" dirty="0"/>
              <a:t>Robust set of algorithms (regression, classification, anomaly detection, recommendation)</a:t>
            </a:r>
          </a:p>
          <a:p>
            <a:pPr lvl="1"/>
            <a:r>
              <a:rPr lang="en-US" dirty="0"/>
              <a:t>Automated machine learning (Auto ML)</a:t>
            </a:r>
          </a:p>
          <a:p>
            <a:r>
              <a:rPr lang="en-US" dirty="0"/>
              <a:t>For deep learning, ML.NET supports:</a:t>
            </a:r>
          </a:p>
          <a:p>
            <a:pPr lvl="1"/>
            <a:r>
              <a:rPr lang="en-US" dirty="0"/>
              <a:t>Transfer learning </a:t>
            </a:r>
            <a:r>
              <a:rPr lang="en-US" i="1" dirty="0">
                <a:solidFill>
                  <a:schemeClr val="accent2"/>
                </a:solidFill>
              </a:rPr>
              <a:t>only</a:t>
            </a:r>
            <a:r>
              <a:rPr lang="en-US" dirty="0"/>
              <a:t> (and only on the final layer of the DNN)</a:t>
            </a:r>
          </a:p>
          <a:p>
            <a:pPr lvl="1"/>
            <a:r>
              <a:rPr lang="en-US" dirty="0"/>
              <a:t>Scoring using TensorFlow models</a:t>
            </a:r>
          </a:p>
        </p:txBody>
      </p:sp>
    </p:spTree>
    <p:extLst>
      <p:ext uri="{BB962C8B-B14F-4D97-AF65-F5344CB8AC3E}">
        <p14:creationId xmlns:p14="http://schemas.microsoft.com/office/powerpoint/2010/main" val="2179973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Solliance has created a lot of content that is available for free to you:</a:t>
            </a:r>
          </a:p>
          <a:p>
            <a:r>
              <a:rPr lang="en-US" dirty="0"/>
              <a:t>Visit </a:t>
            </a:r>
            <a:r>
              <a:rPr lang="en-US" dirty="0">
                <a:hlinkClick r:id="rId2"/>
              </a:rPr>
              <a:t>http://bit.ly/solliance-data-ai-resources</a:t>
            </a:r>
            <a:r>
              <a:rPr lang="en-US" dirty="0"/>
              <a:t> </a:t>
            </a:r>
          </a:p>
        </p:txBody>
      </p:sp>
      <p:pic>
        <p:nvPicPr>
          <p:cNvPr id="4" name="Picture 3">
            <a:extLst>
              <a:ext uri="{FF2B5EF4-FFF2-40B4-BE49-F238E27FC236}">
                <a16:creationId xmlns:a16="http://schemas.microsoft.com/office/drawing/2014/main" id="{79CA3E97-CEC4-4447-AA32-4216ACF432A7}"/>
              </a:ext>
            </a:extLst>
          </p:cNvPr>
          <p:cNvPicPr>
            <a:picLocks noChangeAspect="1"/>
          </p:cNvPicPr>
          <p:nvPr/>
        </p:nvPicPr>
        <p:blipFill>
          <a:blip r:embed="rId3"/>
          <a:stretch>
            <a:fillRect/>
          </a:stretch>
        </p:blipFill>
        <p:spPr>
          <a:xfrm>
            <a:off x="1727200" y="2469769"/>
            <a:ext cx="6248400" cy="3257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8161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p:txBody>
          <a:bodyPr/>
          <a:lstStyle/>
          <a:p>
            <a:pPr marL="0" indent="0">
              <a:buNone/>
            </a:pPr>
            <a:r>
              <a:rPr lang="en-US" dirty="0"/>
              <a:t>For </a:t>
            </a:r>
            <a:r>
              <a:rPr lang="en-US" dirty="0" err="1"/>
              <a:t>Keras</a:t>
            </a:r>
            <a:r>
              <a:rPr lang="en-US" dirty="0"/>
              <a:t>, recommend:</a:t>
            </a:r>
          </a:p>
        </p:txBody>
      </p:sp>
      <p:pic>
        <p:nvPicPr>
          <p:cNvPr id="2050" name="Picture 2" descr="https://images-na.ssl-images-amazon.com/images/I/41kxrQD7R%2BL._SX398_BO1,204,203,200_.jpg">
            <a:extLst>
              <a:ext uri="{FF2B5EF4-FFF2-40B4-BE49-F238E27FC236}">
                <a16:creationId xmlns:a16="http://schemas.microsoft.com/office/drawing/2014/main" id="{4E9CF5A4-0DA8-4FF8-A88B-8F7FCA0F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65" y="2184990"/>
            <a:ext cx="2466399" cy="308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na.ssl-images-amazon.com/images/I/51ZmzsQq0%2BL._SX379_BO1,204,203,200_.jpg">
            <a:extLst>
              <a:ext uri="{FF2B5EF4-FFF2-40B4-BE49-F238E27FC236}">
                <a16:creationId xmlns:a16="http://schemas.microsoft.com/office/drawing/2014/main" id="{82A77EE2-0A9B-4606-8985-E0170111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98" y="2131827"/>
            <a:ext cx="2353953" cy="308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50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76D1-81AD-4C1C-B4E6-958744EFCCD0}"/>
              </a:ext>
            </a:extLst>
          </p:cNvPr>
          <p:cNvSpPr>
            <a:spLocks noGrp="1"/>
          </p:cNvSpPr>
          <p:nvPr>
            <p:ph type="title"/>
          </p:nvPr>
        </p:nvSpPr>
        <p:spPr/>
        <p:txBody>
          <a:bodyPr/>
          <a:lstStyle/>
          <a:p>
            <a:r>
              <a:rPr lang="en-US" dirty="0"/>
              <a:t>Want more reading and labs?</a:t>
            </a:r>
          </a:p>
        </p:txBody>
      </p:sp>
      <p:sp>
        <p:nvSpPr>
          <p:cNvPr id="3" name="Content Placeholder 2">
            <a:extLst>
              <a:ext uri="{FF2B5EF4-FFF2-40B4-BE49-F238E27FC236}">
                <a16:creationId xmlns:a16="http://schemas.microsoft.com/office/drawing/2014/main" id="{779C2B2B-8F52-4C8F-BB59-7AE4416BF417}"/>
              </a:ext>
            </a:extLst>
          </p:cNvPr>
          <p:cNvSpPr>
            <a:spLocks noGrp="1"/>
          </p:cNvSpPr>
          <p:nvPr>
            <p:ph idx="1"/>
          </p:nvPr>
        </p:nvSpPr>
        <p:spPr>
          <a:xfrm>
            <a:off x="838200" y="1130681"/>
            <a:ext cx="10515600" cy="4351338"/>
          </a:xfrm>
        </p:spPr>
        <p:txBody>
          <a:bodyPr/>
          <a:lstStyle/>
          <a:p>
            <a:pPr marL="0" indent="0">
              <a:buNone/>
            </a:pPr>
            <a:r>
              <a:rPr lang="en-US" dirty="0"/>
              <a:t>For </a:t>
            </a:r>
            <a:r>
              <a:rPr lang="en-US" dirty="0" err="1"/>
              <a:t>PyTorch</a:t>
            </a:r>
            <a:r>
              <a:rPr lang="en-US" dirty="0"/>
              <a:t>, recommend:</a:t>
            </a:r>
          </a:p>
        </p:txBody>
      </p:sp>
      <p:pic>
        <p:nvPicPr>
          <p:cNvPr id="5122" name="Picture 2" descr="https://images-na.ssl-images-amazon.com/images/I/51sT5l54ONL._SX379_BO1,204,203,200_.jpg">
            <a:extLst>
              <a:ext uri="{FF2B5EF4-FFF2-40B4-BE49-F238E27FC236}">
                <a16:creationId xmlns:a16="http://schemas.microsoft.com/office/drawing/2014/main" id="{C90613E3-E863-433F-96D6-7E5C4EDB0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312" y="1888236"/>
            <a:ext cx="235283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E683-81C8-4E56-B3F2-9956721E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351" y="492573"/>
            <a:ext cx="4478486" cy="5880796"/>
          </a:xfrm>
          <a:prstGeom prst="rect">
            <a:avLst/>
          </a:prstGeom>
        </p:spPr>
      </p:pic>
      <p:sp>
        <p:nvSpPr>
          <p:cNvPr id="6" name="Title 5">
            <a:extLst>
              <a:ext uri="{FF2B5EF4-FFF2-40B4-BE49-F238E27FC236}">
                <a16:creationId xmlns:a16="http://schemas.microsoft.com/office/drawing/2014/main" id="{61465023-BBFB-437C-A9F0-671795FC6D4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Get the AI Playbook</a:t>
            </a:r>
            <a:br>
              <a:rPr lang="en-US" sz="4800" kern="1200" dirty="0">
                <a:solidFill>
                  <a:schemeClr val="tx1"/>
                </a:solidFill>
                <a:latin typeface="+mj-lt"/>
                <a:ea typeface="+mj-ea"/>
                <a:cs typeface="+mj-cs"/>
              </a:rPr>
            </a:br>
            <a:r>
              <a:rPr lang="en-US" sz="2400" kern="1200" dirty="0">
                <a:solidFill>
                  <a:schemeClr val="tx1"/>
                </a:solidFill>
                <a:latin typeface="+mj-lt"/>
                <a:ea typeface="+mj-ea"/>
                <a:cs typeface="+mj-cs"/>
              </a:rPr>
              <a:t>(aka.ms/</a:t>
            </a:r>
            <a:r>
              <a:rPr lang="en-US" sz="2400" kern="1200" dirty="0" err="1">
                <a:solidFill>
                  <a:schemeClr val="tx1"/>
                </a:solidFill>
                <a:latin typeface="+mj-lt"/>
                <a:ea typeface="+mj-ea"/>
                <a:cs typeface="+mj-cs"/>
              </a:rPr>
              <a:t>aiplaybook</a:t>
            </a:r>
            <a:r>
              <a:rPr lang="en-US" sz="2400" kern="1200" dirty="0">
                <a:solidFill>
                  <a:schemeClr val="tx1"/>
                </a:solidFill>
                <a:latin typeface="+mj-lt"/>
                <a:ea typeface="+mj-ea"/>
                <a:cs typeface="+mj-cs"/>
              </a:rPr>
              <a:t>)</a:t>
            </a: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197117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578308"/>
            <a:ext cx="4660730" cy="1019659"/>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Azure 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CA7E11-4EBF-4D75-9A0B-646FA6792EAD}"/>
              </a:ext>
            </a:extLst>
          </p:cNvPr>
          <p:cNvSpPr txBox="1"/>
          <p:nvPr/>
        </p:nvSpPr>
        <p:spPr>
          <a:xfrm>
            <a:off x="416209" y="397291"/>
            <a:ext cx="4516787" cy="738664"/>
          </a:xfrm>
          <a:prstGeom prst="rect">
            <a:avLst/>
          </a:prstGeom>
          <a:noFill/>
        </p:spPr>
        <p:txBody>
          <a:bodyPr wrap="square" lIns="0" tIns="0" rIns="0" bIns="0" rtlCol="0">
            <a:sp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2341649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idx="4294967295"/>
          </p:nvPr>
        </p:nvSpPr>
        <p:spPr>
          <a:xfrm>
            <a:off x="0" y="19050"/>
            <a:ext cx="10515600" cy="804863"/>
          </a:xfrm>
        </p:spPr>
        <p:txBody>
          <a:bodyPr/>
          <a:lstStyle/>
          <a:p>
            <a:r>
              <a:rPr lang="en-US" dirty="0"/>
              <a:t>How to learn deep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Instead follow this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a:extLst/>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a:extLst/>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526960"/>
            <a:chOff x="5613400" y="3782341"/>
            <a:chExt cx="2547605" cy="2526960"/>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2031325"/>
            </a:xfrm>
            <a:prstGeom prst="rect">
              <a:avLst/>
            </a:prstGeom>
            <a:noFill/>
          </p:spPr>
          <p:txBody>
            <a:bodyPr wrap="square" rtlCol="0">
              <a:spAutoFit/>
            </a:bodyPr>
            <a:lstStyle/>
            <a:p>
              <a:r>
                <a:rPr lang="en-US" sz="1400" dirty="0">
                  <a:solidFill>
                    <a:schemeClr val="accent1"/>
                  </a:solidFill>
                </a:rPr>
                <a:t>Instead of pursuing these depths, use that time for other best practices, concepts and code!</a:t>
              </a:r>
            </a:p>
            <a:p>
              <a:endParaRPr lang="en-US" sz="1400" dirty="0">
                <a:solidFill>
                  <a:schemeClr val="accent1"/>
                </a:solidFill>
              </a:endParaRPr>
            </a:p>
            <a:p>
              <a:r>
                <a:rPr lang="en-US" sz="1400" dirty="0">
                  <a:solidFill>
                    <a:schemeClr val="accent1"/>
                  </a:solidFill>
                </a:rPr>
                <a:t>Come back to these after you’ve had your initial experience!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Stop here (usually)</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307777"/>
            </a:xfrm>
            <a:prstGeom prst="rect">
              <a:avLst/>
            </a:prstGeom>
            <a:noFill/>
          </p:spPr>
          <p:txBody>
            <a:bodyPr wrap="square" rtlCol="0">
              <a:spAutoFit/>
            </a:bodyPr>
            <a:lstStyle/>
            <a:p>
              <a:r>
                <a:rPr lang="en-US" sz="1400" dirty="0">
                  <a:solidFill>
                    <a:schemeClr val="accent1"/>
                  </a:solidFill>
                </a:rPr>
                <a:t>Learn by doing, often.</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174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6105-0347-4CAC-8E9E-59E01877308F}"/>
              </a:ext>
            </a:extLst>
          </p:cNvPr>
          <p:cNvSpPr>
            <a:spLocks noGrp="1"/>
          </p:cNvSpPr>
          <p:nvPr>
            <p:ph type="title"/>
          </p:nvPr>
        </p:nvSpPr>
        <p:spPr/>
        <p:txBody>
          <a:bodyPr>
            <a:normAutofit/>
          </a:bodyPr>
          <a:lstStyle/>
          <a:p>
            <a:r>
              <a:rPr lang="en-US" dirty="0"/>
              <a:t>What is Artificial Intelligence?</a:t>
            </a:r>
          </a:p>
        </p:txBody>
      </p:sp>
      <p:graphicFrame>
        <p:nvGraphicFramePr>
          <p:cNvPr id="5" name="Content Placeholder 2"/>
          <p:cNvGraphicFramePr>
            <a:graphicFrameLocks noGrp="1"/>
          </p:cNvGraphicFramePr>
          <p:nvPr>
            <p:ph idx="4294967295"/>
            <p:extLst/>
          </p:nvPr>
        </p:nvGraphicFramePr>
        <p:xfrm>
          <a:off x="838200" y="1690688"/>
          <a:ext cx="10515600" cy="4081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2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6ED-A78A-48BB-87C8-53A990388491}"/>
              </a:ext>
            </a:extLst>
          </p:cNvPr>
          <p:cNvSpPr>
            <a:spLocks noGrp="1"/>
          </p:cNvSpPr>
          <p:nvPr>
            <p:ph type="title"/>
          </p:nvPr>
        </p:nvSpPr>
        <p:spPr>
          <a:xfrm>
            <a:off x="838200" y="5529884"/>
            <a:ext cx="7719381" cy="1096331"/>
          </a:xfrm>
        </p:spPr>
        <p:txBody>
          <a:bodyPr>
            <a:normAutofit/>
          </a:bodyPr>
          <a:lstStyle/>
          <a:p>
            <a:r>
              <a:rPr lang="en-US" dirty="0"/>
              <a:t>What is machine learning?</a:t>
            </a:r>
          </a:p>
        </p:txBody>
      </p:sp>
      <p:graphicFrame>
        <p:nvGraphicFramePr>
          <p:cNvPr id="5" name="Content Placeholder 2"/>
          <p:cNvGraphicFramePr>
            <a:graphicFrameLocks noGrp="1"/>
          </p:cNvGraphicFramePr>
          <p:nvPr>
            <p:ph idx="1"/>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a:extLst>
              <a:ext uri="{FF2B5EF4-FFF2-40B4-BE49-F238E27FC236}">
                <a16:creationId xmlns:a16="http://schemas.microsoft.com/office/drawing/2014/main" id="{632B4FD7-4C7A-43FE-8393-C0A735DB5C96}"/>
              </a:ext>
            </a:extLst>
          </p:cNvPr>
          <p:cNvSpPr>
            <a:spLocks noGrp="1"/>
          </p:cNvSpPr>
          <p:nvPr>
            <p:ph type="ftr" sz="quarter" idx="11"/>
          </p:nvPr>
        </p:nvSpPr>
        <p:spPr>
          <a:xfrm>
            <a:off x="8888045" y="6492875"/>
            <a:ext cx="37025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7"/>
              </a:rPr>
              <a:t>en.wikipedia.org</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 Text under </a:t>
            </a:r>
            <a:r>
              <a:rPr kumimoji="0" lang="en-US" sz="12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hlinkClick r:id="rId8"/>
              </a:rPr>
              <a:t>CC-BY-SA license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697701"/>
      </p:ext>
    </p:extLst>
  </p:cSld>
  <p:clrMapOvr>
    <a:masterClrMapping/>
  </p:clrMapOvr>
</p:sld>
</file>

<file path=ppt/theme/theme1.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10060</TotalTime>
  <Words>3493</Words>
  <Application>Microsoft Office PowerPoint</Application>
  <PresentationFormat>Widescreen</PresentationFormat>
  <Paragraphs>713</Paragraphs>
  <Slides>67</Slides>
  <Notes>19</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67</vt:i4>
      </vt:variant>
    </vt:vector>
  </HeadingPairs>
  <TitlesOfParts>
    <vt:vector size="87" baseType="lpstr">
      <vt:lpstr>MS PGothic</vt:lpstr>
      <vt:lpstr>Algerian</vt:lpstr>
      <vt:lpstr>Arial</vt:lpstr>
      <vt:lpstr>Arial Black</vt:lpstr>
      <vt:lpstr>Calibri</vt:lpstr>
      <vt:lpstr>Calibri Light</vt:lpstr>
      <vt:lpstr>Cambria Math</vt:lpstr>
      <vt:lpstr>Consolas</vt:lpstr>
      <vt:lpstr>Gill Sans</vt:lpstr>
      <vt:lpstr>Mangal</vt:lpstr>
      <vt:lpstr>Open Sans</vt:lpstr>
      <vt:lpstr>Segoe Pro</vt:lpstr>
      <vt:lpstr>Segoe UI</vt:lpstr>
      <vt:lpstr>Segoe UI Light</vt:lpstr>
      <vt:lpstr>Segoe UI Semibold</vt:lpstr>
      <vt:lpstr>Segoe UI Semilight</vt:lpstr>
      <vt:lpstr>Times New Roman</vt:lpstr>
      <vt:lpstr>Wingdings</vt:lpstr>
      <vt:lpstr>ヒラギノ角ゴ ProN W3</vt:lpstr>
      <vt:lpstr>Solliance</vt:lpstr>
      <vt:lpstr>PowerPoint Presentation</vt:lpstr>
      <vt:lpstr>PowerPoint Presentation</vt:lpstr>
      <vt:lpstr>Abstract</vt:lpstr>
      <vt:lpstr>Workshop Agenda:</vt:lpstr>
      <vt:lpstr>A bit of advice…</vt:lpstr>
      <vt:lpstr>How not to learn deep learning</vt:lpstr>
      <vt:lpstr>How to learn deep learning</vt:lpstr>
      <vt:lpstr>What is Artificial Intelligence?</vt:lpstr>
      <vt:lpstr>What is machine learning?</vt:lpstr>
      <vt:lpstr>Machine learning and deep learning</vt:lpstr>
      <vt:lpstr>What do you really need to know to do machine learning?</vt:lpstr>
      <vt:lpstr>How much math did we write in this code?</vt:lpstr>
      <vt:lpstr>Deep learning and math</vt:lpstr>
      <vt:lpstr>Machine Learning as the new programming paradigm</vt:lpstr>
      <vt:lpstr>As a developer is deep learning for you?</vt:lpstr>
      <vt:lpstr>As a developer, what technologies do you need to learn?</vt:lpstr>
      <vt:lpstr>Introducing the Data Science Process</vt:lpstr>
      <vt:lpstr>The Data Science Process  (Developer Lens)</vt:lpstr>
      <vt:lpstr>The Pre-Built and Custom AI Spectrum</vt:lpstr>
      <vt:lpstr>Examples of Tools for Data Science in the Wild</vt:lpstr>
      <vt:lpstr>How can we do data science on Azure?</vt:lpstr>
      <vt:lpstr>Data Science VM</vt:lpstr>
      <vt:lpstr>Data Science End-to-End with Azure</vt:lpstr>
      <vt:lpstr>Advanced analytics pattern in Azure</vt:lpstr>
      <vt:lpstr>The Notebook Paradigm</vt:lpstr>
      <vt:lpstr>Lab Setup</vt:lpstr>
      <vt:lpstr>Lab 1</vt:lpstr>
      <vt:lpstr>Deep learning applications</vt:lpstr>
      <vt:lpstr>Machine Learning &amp; Deep Learning Compared</vt:lpstr>
      <vt:lpstr>Deep learning vs. traditional ML</vt:lpstr>
      <vt:lpstr>Characteristics of Deep Learning </vt:lpstr>
      <vt:lpstr>Text analytics applications</vt:lpstr>
      <vt:lpstr>Fundamental Concepts -  Visualizing a Neural Network</vt:lpstr>
      <vt:lpstr>Understand the data and the goal</vt:lpstr>
      <vt:lpstr>Define a network architecture</vt:lpstr>
      <vt:lpstr>Define shape of input data</vt:lpstr>
      <vt:lpstr>Set parameters – learning rate</vt:lpstr>
      <vt:lpstr>Set parameters – activation function</vt:lpstr>
      <vt:lpstr>Set parameters - Regularization</vt:lpstr>
      <vt:lpstr>Training – The forward pass</vt:lpstr>
      <vt:lpstr>Training – Evaluate loss</vt:lpstr>
      <vt:lpstr>Training – The backwards pass</vt:lpstr>
      <vt:lpstr>Training – Run lots of epochs</vt:lpstr>
      <vt:lpstr>Training – Model complete!</vt:lpstr>
      <vt:lpstr>Model Evaluation</vt:lpstr>
      <vt:lpstr>Concept:  Overfitting &amp; Underfitting</vt:lpstr>
      <vt:lpstr>Best Practice Solving the overfitting problem</vt:lpstr>
      <vt:lpstr>Monitoring Progress – The Learning curve</vt:lpstr>
      <vt:lpstr>Model Packaging – Ship it!</vt:lpstr>
      <vt:lpstr>Lab 2</vt:lpstr>
      <vt:lpstr>Becoming a neural-net architect</vt:lpstr>
      <vt:lpstr>Concept: Neural Network Architecture</vt:lpstr>
      <vt:lpstr>Concept: Densely Connected Network</vt:lpstr>
      <vt:lpstr>PowerPoint Presentation</vt:lpstr>
      <vt:lpstr>PowerPoint Presentation</vt:lpstr>
      <vt:lpstr>Example Neural Network Architecture</vt:lpstr>
      <vt:lpstr>Lab 3</vt:lpstr>
      <vt:lpstr>Concept: Convolutional Neural Network (CNN)</vt:lpstr>
      <vt:lpstr>Lab 4</vt:lpstr>
      <vt:lpstr>Concept: Recurrent Neural Network (RNN)</vt:lpstr>
      <vt:lpstr>Lab 5</vt:lpstr>
      <vt:lpstr>What about ML.NET?</vt:lpstr>
      <vt:lpstr>Want more reading and labs?</vt:lpstr>
      <vt:lpstr>Want more reading and labs?</vt:lpstr>
      <vt:lpstr>Want more reading and labs?</vt:lpstr>
      <vt:lpstr>Get the AI Playbook (aka.ms/aiplaybook)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Patrick</dc:creator>
  <cp:lastModifiedBy>Zoiner Tejada</cp:lastModifiedBy>
  <cp:revision>226</cp:revision>
  <dcterms:created xsi:type="dcterms:W3CDTF">2018-01-30T22:51:32Z</dcterms:created>
  <dcterms:modified xsi:type="dcterms:W3CDTF">2019-06-18T10:24:20Z</dcterms:modified>
</cp:coreProperties>
</file>